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5" r:id="rId4"/>
    <p:sldMasterId id="2147483791" r:id="rId5"/>
    <p:sldMasterId id="2147483796" r:id="rId6"/>
    <p:sldMasterId id="2147483801" r:id="rId7"/>
    <p:sldMasterId id="2147483806" r:id="rId8"/>
  </p:sldMasterIdLst>
  <p:notesMasterIdLst>
    <p:notesMasterId r:id="rId30"/>
  </p:notesMasterIdLst>
  <p:sldIdLst>
    <p:sldId id="281" r:id="rId9"/>
    <p:sldId id="256" r:id="rId10"/>
    <p:sldId id="258" r:id="rId11"/>
    <p:sldId id="257" r:id="rId12"/>
    <p:sldId id="271" r:id="rId13"/>
    <p:sldId id="272" r:id="rId14"/>
    <p:sldId id="273" r:id="rId15"/>
    <p:sldId id="282" r:id="rId16"/>
    <p:sldId id="260" r:id="rId17"/>
    <p:sldId id="261" r:id="rId18"/>
    <p:sldId id="274" r:id="rId19"/>
    <p:sldId id="283" r:id="rId20"/>
    <p:sldId id="262" r:id="rId21"/>
    <p:sldId id="279" r:id="rId22"/>
    <p:sldId id="263" r:id="rId23"/>
    <p:sldId id="275" r:id="rId24"/>
    <p:sldId id="276" r:id="rId25"/>
    <p:sldId id="278" r:id="rId26"/>
    <p:sldId id="280" r:id="rId27"/>
    <p:sldId id="269" r:id="rId28"/>
    <p:sldId id="270" r:id="rId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8AB903-8E87-80F6-9F43-451B3A55356F}" name="Danielle Stubbs" initials="DS" userId="S::DStubbs@aacp.org::19de6ba6-df51-4ffe-8900-65e59927860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8096"/>
    <a:srgbClr val="83D2E3"/>
    <a:srgbClr val="1361A5"/>
    <a:srgbClr val="1160A4"/>
    <a:srgbClr val="333333"/>
    <a:srgbClr val="51515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F2671F-E4F3-0193-70EB-F1B7195CE812}" v="31" dt="2025-04-15T19:44:12.020"/>
    <p1510:client id="{DED46D9C-3868-1D84-3A68-8F72BF767FEC}" v="2" dt="2025-04-15T19:19:46.263"/>
    <p1510:client id="{E6A123C8-C592-4FF5-AD72-17EC52E96898}" v="1715" dt="2025-04-14T21:19:42.763"/>
    <p1510:client id="{F4B41813-BB10-459E-BE94-A10ACD384C57}" v="2" dt="2025-04-15T19:46:46.0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406" autoAdjust="0"/>
  </p:normalViewPr>
  <p:slideViewPr>
    <p:cSldViewPr snapToGrid="0">
      <p:cViewPr varScale="1">
        <p:scale>
          <a:sx n="87" d="100"/>
          <a:sy n="87" d="100"/>
        </p:scale>
        <p:origin x="1083" y="4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CA39A7-56A7-4415-97C2-1891B3D8C4BB}" type="datetimeFigureOut">
              <a:rPr lang="en-US" smtClean="0"/>
              <a:t>4/15/2025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36BFC4-9D4F-4344-BE74-ABBCFD649EDC}" type="slidenum">
              <a:rPr lang="en-US" smtClean="0"/>
              <a:t>‹#›</a:t>
            </a:fld>
            <a:endParaRPr lang="en-US"/>
          </a:p>
        </p:txBody>
      </p:sp>
    </p:spTree>
    <p:extLst>
      <p:ext uri="{BB962C8B-B14F-4D97-AF65-F5344CB8AC3E}">
        <p14:creationId xmlns:p14="http://schemas.microsoft.com/office/powerpoint/2010/main" val="101334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Hey everyone! My name is [Your Name], and today we’re diving into the world of pharmacy.</a:t>
            </a:r>
          </a:p>
          <a:p>
            <a:endParaRPr lang="en-US"/>
          </a:p>
        </p:txBody>
      </p:sp>
      <p:sp>
        <p:nvSpPr>
          <p:cNvPr id="4" name="Slide Number Placeholder 3"/>
          <p:cNvSpPr>
            <a:spLocks noGrp="1"/>
          </p:cNvSpPr>
          <p:nvPr>
            <p:ph type="sldNum" sz="quarter" idx="5"/>
          </p:nvPr>
        </p:nvSpPr>
        <p:spPr/>
        <p:txBody>
          <a:bodyPr/>
          <a:lstStyle/>
          <a:p>
            <a:fld id="{FE36BFC4-9D4F-4344-BE74-ABBCFD649EDC}" type="slidenum">
              <a:rPr lang="en-US" smtClean="0"/>
              <a:t>3</a:t>
            </a:fld>
            <a:endParaRPr lang="en-US"/>
          </a:p>
        </p:txBody>
      </p:sp>
    </p:spTree>
    <p:extLst>
      <p:ext uri="{BB962C8B-B14F-4D97-AF65-F5344CB8AC3E}">
        <p14:creationId xmlns:p14="http://schemas.microsoft.com/office/powerpoint/2010/main" val="3632001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Can You Do Now?</a:t>
            </a:r>
            <a:endParaRPr lang="en-US" dirty="0"/>
          </a:p>
          <a:p>
            <a:pPr>
              <a:buFont typeface="Arial" panose="020B0604020202020204" pitchFamily="34" charset="0"/>
              <a:buChar char="•"/>
            </a:pPr>
            <a:r>
              <a:rPr lang="en-US" b="1" dirty="0"/>
              <a:t>Talk to a Pharmacist:</a:t>
            </a:r>
            <a:r>
              <a:rPr lang="en-US" dirty="0"/>
              <a:t> The next time you visit a pharmacy, ask the pharmacist about their job. They can share valuable insights about what it’s like to work in pharmacy.</a:t>
            </a:r>
          </a:p>
          <a:p>
            <a:pPr>
              <a:buFont typeface="Arial" panose="020B0604020202020204" pitchFamily="34" charset="0"/>
              <a:buChar char="•"/>
            </a:pPr>
            <a:r>
              <a:rPr lang="en-US" b="1" dirty="0"/>
              <a:t>Learn About Medicines:</a:t>
            </a:r>
            <a:r>
              <a:rPr lang="en-US" dirty="0"/>
              <a:t> Pay attention to over-the-counter medications at home and read their labels to understand their uses and precautions.</a:t>
            </a:r>
          </a:p>
          <a:p>
            <a:pPr>
              <a:buFont typeface="Arial" panose="020B0604020202020204" pitchFamily="34" charset="0"/>
              <a:buChar char="•"/>
            </a:pPr>
            <a:r>
              <a:rPr lang="en-US" b="1" dirty="0"/>
              <a:t>Strong Science &amp; Math Skills:</a:t>
            </a:r>
            <a:r>
              <a:rPr lang="en-US" dirty="0"/>
              <a:t> Take classes in biology, chemistry, and math to build a solid foundation.</a:t>
            </a:r>
          </a:p>
          <a:p>
            <a:endParaRPr lang="en-US" dirty="0"/>
          </a:p>
        </p:txBody>
      </p:sp>
      <p:sp>
        <p:nvSpPr>
          <p:cNvPr id="4" name="Slide Number Placeholder 3"/>
          <p:cNvSpPr>
            <a:spLocks noGrp="1"/>
          </p:cNvSpPr>
          <p:nvPr>
            <p:ph type="sldNum" sz="quarter" idx="5"/>
          </p:nvPr>
        </p:nvSpPr>
        <p:spPr/>
        <p:txBody>
          <a:bodyPr/>
          <a:lstStyle/>
          <a:p>
            <a:fld id="{FE36BFC4-9D4F-4344-BE74-ABBCFD649EDC}" type="slidenum">
              <a:rPr lang="en-US" smtClean="0"/>
              <a:t>13</a:t>
            </a:fld>
            <a:endParaRPr lang="en-US"/>
          </a:p>
        </p:txBody>
      </p:sp>
    </p:spTree>
    <p:extLst>
      <p:ext uri="{BB962C8B-B14F-4D97-AF65-F5344CB8AC3E}">
        <p14:creationId xmlns:p14="http://schemas.microsoft.com/office/powerpoint/2010/main" val="3414491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Prescription drugs are medicines that a doctor or healthcare professional must approve for a patient to use. They are stronger than over-the-counter medicines and need a special note, called a prescription, to be picked up at the pharmacy. These medicines help treat illnesses, manage conditions, and keep people healthy, but they must be used exactly as directed.</a:t>
            </a:r>
          </a:p>
          <a:p>
            <a:pPr>
              <a:defRPr/>
            </a:pPr>
            <a:endParaRPr lang="en-US"/>
          </a:p>
          <a:p>
            <a:pPr>
              <a:defRPr/>
            </a:pPr>
            <a:r>
              <a:rPr lang="en-US"/>
              <a:t>Answer: C) Over 23,000 medications are approved in the 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Over 50 new drugs </a:t>
            </a:r>
            <a:r>
              <a:rPr lang="en-US"/>
              <a:t>enter the market each year.</a:t>
            </a:r>
          </a:p>
          <a:p>
            <a:endParaRPr lang="en-US"/>
          </a:p>
          <a:p>
            <a:r>
              <a:rPr lang="en-US" b="1"/>
              <a:t>Can you name a prescription medication you have seen a commercial for recently?  </a:t>
            </a:r>
          </a:p>
          <a:p>
            <a:pPr>
              <a:defRPr/>
            </a:pPr>
            <a:endParaRPr lang="en-US"/>
          </a:p>
          <a:p>
            <a:endParaRPr lang="en-US"/>
          </a:p>
        </p:txBody>
      </p:sp>
      <p:sp>
        <p:nvSpPr>
          <p:cNvPr id="4" name="Slide Number Placeholder 3"/>
          <p:cNvSpPr>
            <a:spLocks noGrp="1"/>
          </p:cNvSpPr>
          <p:nvPr>
            <p:ph type="sldNum" sz="quarter" idx="5"/>
          </p:nvPr>
        </p:nvSpPr>
        <p:spPr/>
        <p:txBody>
          <a:bodyPr/>
          <a:lstStyle/>
          <a:p>
            <a:fld id="{FE36BFC4-9D4F-4344-BE74-ABBCFD649EDC}" type="slidenum">
              <a:rPr lang="en-US" smtClean="0"/>
              <a:t>15</a:t>
            </a:fld>
            <a:endParaRPr lang="en-US"/>
          </a:p>
        </p:txBody>
      </p:sp>
    </p:spTree>
    <p:extLst>
      <p:ext uri="{BB962C8B-B14F-4D97-AF65-F5344CB8AC3E}">
        <p14:creationId xmlns:p14="http://schemas.microsoft.com/office/powerpoint/2010/main" val="1241539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DB20A-E189-03E3-3F6B-D59BF8AFA0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A6AA09-7A89-BCD4-96BC-8CDDF49BBB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694AFE-189D-8BC9-195A-FCAFE0F74C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Over-the-counter (OTC) medicines are drugs you can buy without a prescription. They help treat common health problems like headaches, colds, allergies, and minor cuts. Even though they are easy to get, it's important to use them correctly by following the directions on the label and asking a parent or pharmacist if you're unsure.</a:t>
            </a:r>
          </a:p>
          <a:p>
            <a:endParaRPr lang="en-US"/>
          </a:p>
          <a:p>
            <a:r>
              <a:rPr lang="en-US"/>
              <a:t>Answer: B) Over </a:t>
            </a:r>
            <a:r>
              <a:rPr lang="en-US" b="1"/>
              <a:t>300,000 OTC meds</a:t>
            </a:r>
          </a:p>
          <a:p>
            <a:r>
              <a:rPr lang="en-US"/>
              <a:t>800 different active ingredients</a:t>
            </a:r>
          </a:p>
          <a:p>
            <a:r>
              <a:rPr lang="en-US"/>
              <a:t>80 different categories</a:t>
            </a:r>
          </a:p>
          <a:p>
            <a:endParaRPr lang="en-US"/>
          </a:p>
          <a:p>
            <a:r>
              <a:rPr lang="en-US"/>
              <a:t>Can you name any over-the-counter medicines? </a:t>
            </a:r>
          </a:p>
          <a:p>
            <a:endParaRPr lang="en-US"/>
          </a:p>
          <a:p>
            <a:endParaRPr lang="en-US"/>
          </a:p>
        </p:txBody>
      </p:sp>
      <p:sp>
        <p:nvSpPr>
          <p:cNvPr id="4" name="Slide Number Placeholder 3">
            <a:extLst>
              <a:ext uri="{FF2B5EF4-FFF2-40B4-BE49-F238E27FC236}">
                <a16:creationId xmlns:a16="http://schemas.microsoft.com/office/drawing/2014/main" id="{9645492F-F089-1A27-6040-BC5085312DBE}"/>
              </a:ext>
            </a:extLst>
          </p:cNvPr>
          <p:cNvSpPr>
            <a:spLocks noGrp="1"/>
          </p:cNvSpPr>
          <p:nvPr>
            <p:ph type="sldNum" sz="quarter" idx="5"/>
          </p:nvPr>
        </p:nvSpPr>
        <p:spPr/>
        <p:txBody>
          <a:bodyPr/>
          <a:lstStyle/>
          <a:p>
            <a:fld id="{FE36BFC4-9D4F-4344-BE74-ABBCFD649EDC}" type="slidenum">
              <a:rPr lang="en-US" smtClean="0"/>
              <a:t>16</a:t>
            </a:fld>
            <a:endParaRPr lang="en-US"/>
          </a:p>
        </p:txBody>
      </p:sp>
    </p:spTree>
    <p:extLst>
      <p:ext uri="{BB962C8B-B14F-4D97-AF65-F5344CB8AC3E}">
        <p14:creationId xmlns:p14="http://schemas.microsoft.com/office/powerpoint/2010/main" val="1072566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6759C-B236-2FE6-2CE4-DB5CB5B65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A6A623-B70F-0C45-BA05-C174B99938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D85C05-C0D6-4AA3-67CE-A0FD05FFE910}"/>
              </a:ext>
            </a:extLst>
          </p:cNvPr>
          <p:cNvSpPr>
            <a:spLocks noGrp="1"/>
          </p:cNvSpPr>
          <p:nvPr>
            <p:ph type="body" idx="1"/>
          </p:nvPr>
        </p:nvSpPr>
        <p:spPr/>
        <p:txBody>
          <a:bodyPr/>
          <a:lstStyle/>
          <a:p>
            <a:pPr marL="171450" lvl="1">
              <a:buClr>
                <a:srgbClr val="E40000"/>
              </a:buClr>
            </a:pPr>
            <a:r>
              <a:rPr lang="en-US"/>
              <a:t>Answer They are all correct!!</a:t>
            </a:r>
          </a:p>
          <a:p>
            <a:pPr marL="400050" lvl="1" indent="-228600">
              <a:buClr>
                <a:srgbClr val="E40000"/>
              </a:buClr>
              <a:buFont typeface="+mj-lt"/>
              <a:buAutoNum type="alphaUcPeriod"/>
            </a:pPr>
            <a:r>
              <a:rPr lang="en-US"/>
              <a:t>Coca-Cola was invented by a pharmacist named John Stith Pemberton in 1886! He originally created it as a medicine, but it became a popular soft drink instead. </a:t>
            </a:r>
          </a:p>
          <a:p>
            <a:pPr marL="400050" lvl="1" indent="-228600">
              <a:buClr>
                <a:srgbClr val="E40000"/>
              </a:buClr>
              <a:buFont typeface="+mj-lt"/>
              <a:buAutoNum type="alphaUcPeriod"/>
            </a:pPr>
            <a:r>
              <a:rPr lang="en-US"/>
              <a:t>Dr. Pepper was invented in 1885. Texas pharmacist Charles Alderton formulated the drink made with 23 secret flavors.</a:t>
            </a:r>
          </a:p>
          <a:p>
            <a:pPr marL="400050" lvl="1" indent="-228600">
              <a:buClr>
                <a:srgbClr val="E40000"/>
              </a:buClr>
              <a:buFont typeface="+mj-lt"/>
              <a:buAutoNum type="alphaUcPeriod"/>
            </a:pPr>
            <a:r>
              <a:rPr lang="en-US"/>
              <a:t>Pepsi Cola was invented in 1893. North Carolina pharmacist Caleb </a:t>
            </a:r>
            <a:r>
              <a:rPr lang="en-US" err="1"/>
              <a:t>Bradham</a:t>
            </a:r>
            <a:r>
              <a:rPr lang="en-US"/>
              <a:t> served a mix of sugar, water, caramel, lemon oil, kola nuts, nutmeg, and other additives to create this beverage.</a:t>
            </a:r>
          </a:p>
          <a:p>
            <a:pPr marL="400050" lvl="1" indent="-228600">
              <a:buClr>
                <a:srgbClr val="E40000"/>
              </a:buClr>
              <a:buFont typeface="+mj-lt"/>
              <a:buAutoNum type="alphaUcPeriod"/>
            </a:pPr>
            <a:r>
              <a:rPr lang="en-US" b="0" i="0">
                <a:solidFill>
                  <a:srgbClr val="29292A"/>
                </a:solidFill>
                <a:effectLst/>
                <a:latin typeface="Times New Roman" panose="02020603050405020304" pitchFamily="18" charset="0"/>
              </a:rPr>
              <a:t>Canada Dry Ginger Ale was invented in 1907. Canadian pharmacist John McLaughlin developed the commercial version of Canada Dry Ginger Ale, which was first formulated in Ireland.</a:t>
            </a:r>
            <a:endParaRPr lang="en-US"/>
          </a:p>
          <a:p>
            <a:pPr marL="171450" lvl="1">
              <a:buClr>
                <a:srgbClr val="E40000"/>
              </a:buClr>
            </a:pPr>
            <a:endParaRPr lang="en-US"/>
          </a:p>
          <a:p>
            <a:pPr marL="171450" lvl="1">
              <a:buClr>
                <a:srgbClr val="E40000"/>
              </a:buClr>
            </a:pPr>
            <a:r>
              <a:rPr lang="en-US"/>
              <a:t>Many other pharmacists have also invented important medicines and products we use every day!</a:t>
            </a:r>
          </a:p>
          <a:p>
            <a:pPr marL="171450" lvl="1">
              <a:buClr>
                <a:srgbClr val="E40000"/>
              </a:buClr>
            </a:pPr>
            <a:endParaRPr lang="en-US"/>
          </a:p>
        </p:txBody>
      </p:sp>
      <p:sp>
        <p:nvSpPr>
          <p:cNvPr id="4" name="Slide Number Placeholder 3">
            <a:extLst>
              <a:ext uri="{FF2B5EF4-FFF2-40B4-BE49-F238E27FC236}">
                <a16:creationId xmlns:a16="http://schemas.microsoft.com/office/drawing/2014/main" id="{5A51FA81-5833-F451-B931-9D920CC636D3}"/>
              </a:ext>
            </a:extLst>
          </p:cNvPr>
          <p:cNvSpPr>
            <a:spLocks noGrp="1"/>
          </p:cNvSpPr>
          <p:nvPr>
            <p:ph type="sldNum" sz="quarter" idx="5"/>
          </p:nvPr>
        </p:nvSpPr>
        <p:spPr/>
        <p:txBody>
          <a:bodyPr/>
          <a:lstStyle/>
          <a:p>
            <a:fld id="{FE36BFC4-9D4F-4344-BE74-ABBCFD649EDC}" type="slidenum">
              <a:rPr lang="en-US" smtClean="0"/>
              <a:t>17</a:t>
            </a:fld>
            <a:endParaRPr lang="en-US"/>
          </a:p>
        </p:txBody>
      </p:sp>
    </p:spTree>
    <p:extLst>
      <p:ext uri="{BB962C8B-B14F-4D97-AF65-F5344CB8AC3E}">
        <p14:creationId xmlns:p14="http://schemas.microsoft.com/office/powerpoint/2010/main" val="1019427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E9796-FF04-E732-1414-424FCB362E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704563-5901-A052-F918-EB6BE518DE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D13BD6-5F3C-B87B-3F2E-78D6EC08DE90}"/>
              </a:ext>
            </a:extLst>
          </p:cNvPr>
          <p:cNvSpPr>
            <a:spLocks noGrp="1"/>
          </p:cNvSpPr>
          <p:nvPr>
            <p:ph type="body" idx="1"/>
          </p:nvPr>
        </p:nvSpPr>
        <p:spPr/>
        <p:txBody>
          <a:bodyPr/>
          <a:lstStyle/>
          <a:p>
            <a:pPr marL="171450" marR="0" lvl="1" indent="0" algn="l" defTabSz="914400" rtl="0" eaLnBrk="1" fontAlgn="auto" latinLnBrk="0" hangingPunct="1">
              <a:lnSpc>
                <a:spcPct val="100000"/>
              </a:lnSpc>
              <a:spcBef>
                <a:spcPts val="0"/>
              </a:spcBef>
              <a:spcAft>
                <a:spcPts val="0"/>
              </a:spcAft>
              <a:buClr>
                <a:srgbClr val="E40000"/>
              </a:buClr>
              <a:buSzTx/>
              <a:buFontTx/>
              <a:buNone/>
              <a:tabLst/>
              <a:defRPr/>
            </a:pPr>
            <a:r>
              <a:rPr lang="en-US"/>
              <a:t>Answer D): $4,000,000</a:t>
            </a:r>
          </a:p>
          <a:p>
            <a:pPr marL="171450" marR="0" lvl="1" indent="0" algn="l" defTabSz="914400" rtl="0" eaLnBrk="1" fontAlgn="auto" latinLnBrk="0" hangingPunct="1">
              <a:lnSpc>
                <a:spcPct val="100000"/>
              </a:lnSpc>
              <a:spcBef>
                <a:spcPts val="0"/>
              </a:spcBef>
              <a:spcAft>
                <a:spcPts val="0"/>
              </a:spcAft>
              <a:buClr>
                <a:srgbClr val="E40000"/>
              </a:buClr>
              <a:buSzTx/>
              <a:buFontTx/>
              <a:buNone/>
              <a:tabLst/>
              <a:defRPr/>
            </a:pPr>
            <a:r>
              <a:rPr lang="en-US"/>
              <a:t>The most expensive medicine in the world is called </a:t>
            </a:r>
            <a:r>
              <a:rPr lang="en-US" err="1"/>
              <a:t>Lenmeldy</a:t>
            </a:r>
            <a:r>
              <a:rPr lang="en-US"/>
              <a:t>, and it costs $4.25 million! It is a special gene therapy made to help children with a rare and serious disease called metachromatic leukodystrophy (MLD). This disease happens because of a change in a gene that causes harmful fats to build up in the body.</a:t>
            </a:r>
          </a:p>
          <a:p>
            <a:pPr marL="171450" lvl="1">
              <a:buClr>
                <a:srgbClr val="E40000"/>
              </a:buClr>
            </a:pPr>
            <a:endParaRPr lang="en-US"/>
          </a:p>
        </p:txBody>
      </p:sp>
      <p:sp>
        <p:nvSpPr>
          <p:cNvPr id="4" name="Slide Number Placeholder 3">
            <a:extLst>
              <a:ext uri="{FF2B5EF4-FFF2-40B4-BE49-F238E27FC236}">
                <a16:creationId xmlns:a16="http://schemas.microsoft.com/office/drawing/2014/main" id="{F5BC2991-AAF9-F8B6-A654-138539EF6797}"/>
              </a:ext>
            </a:extLst>
          </p:cNvPr>
          <p:cNvSpPr>
            <a:spLocks noGrp="1"/>
          </p:cNvSpPr>
          <p:nvPr>
            <p:ph type="sldNum" sz="quarter" idx="5"/>
          </p:nvPr>
        </p:nvSpPr>
        <p:spPr/>
        <p:txBody>
          <a:bodyPr/>
          <a:lstStyle/>
          <a:p>
            <a:fld id="{FE36BFC4-9D4F-4344-BE74-ABBCFD649EDC}" type="slidenum">
              <a:rPr lang="en-US" smtClean="0"/>
              <a:t>18</a:t>
            </a:fld>
            <a:endParaRPr lang="en-US"/>
          </a:p>
        </p:txBody>
      </p:sp>
    </p:spTree>
    <p:extLst>
      <p:ext uri="{BB962C8B-B14F-4D97-AF65-F5344CB8AC3E}">
        <p14:creationId xmlns:p14="http://schemas.microsoft.com/office/powerpoint/2010/main" val="1825537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time allows, have attendees take the pharmacy career quiz and allow them to share their results.</a:t>
            </a:r>
          </a:p>
        </p:txBody>
      </p:sp>
      <p:sp>
        <p:nvSpPr>
          <p:cNvPr id="4" name="Slide Number Placeholder 3"/>
          <p:cNvSpPr>
            <a:spLocks noGrp="1"/>
          </p:cNvSpPr>
          <p:nvPr>
            <p:ph type="sldNum" sz="quarter" idx="5"/>
          </p:nvPr>
        </p:nvSpPr>
        <p:spPr/>
        <p:txBody>
          <a:bodyPr/>
          <a:lstStyle/>
          <a:p>
            <a:fld id="{FE36BFC4-9D4F-4344-BE74-ABBCFD649EDC}" type="slidenum">
              <a:rPr lang="en-US" smtClean="0"/>
              <a:t>19</a:t>
            </a:fld>
            <a:endParaRPr lang="en-US"/>
          </a:p>
        </p:txBody>
      </p:sp>
    </p:spTree>
    <p:extLst>
      <p:ext uri="{BB962C8B-B14F-4D97-AF65-F5344CB8AC3E}">
        <p14:creationId xmlns:p14="http://schemas.microsoft.com/office/powerpoint/2010/main" val="1569215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FE36BFC4-9D4F-4344-BE74-ABBCFD649EDC}" type="slidenum">
              <a:rPr lang="en-US" smtClean="0"/>
              <a:t>20</a:t>
            </a:fld>
            <a:endParaRPr lang="en-US"/>
          </a:p>
        </p:txBody>
      </p:sp>
    </p:spTree>
    <p:extLst>
      <p:ext uri="{BB962C8B-B14F-4D97-AF65-F5344CB8AC3E}">
        <p14:creationId xmlns:p14="http://schemas.microsoft.com/office/powerpoint/2010/main" val="4234293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 audience</a:t>
            </a:r>
            <a:r>
              <a:rPr lang="en-US" dirty="0"/>
              <a:t>: What do you think pharmacists do?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[Pause for answers]</a:t>
            </a:r>
          </a:p>
        </p:txBody>
      </p:sp>
      <p:sp>
        <p:nvSpPr>
          <p:cNvPr id="4" name="Slide Number Placeholder 3"/>
          <p:cNvSpPr>
            <a:spLocks noGrp="1"/>
          </p:cNvSpPr>
          <p:nvPr>
            <p:ph type="sldNum" sz="quarter" idx="5"/>
          </p:nvPr>
        </p:nvSpPr>
        <p:spPr/>
        <p:txBody>
          <a:bodyPr/>
          <a:lstStyle/>
          <a:p>
            <a:fld id="{FE36BFC4-9D4F-4344-BE74-ABBCFD649EDC}" type="slidenum">
              <a:rPr lang="en-US" smtClean="0"/>
              <a:t>4</a:t>
            </a:fld>
            <a:endParaRPr lang="en-US"/>
          </a:p>
        </p:txBody>
      </p:sp>
    </p:spTree>
    <p:extLst>
      <p:ext uri="{BB962C8B-B14F-4D97-AF65-F5344CB8AC3E}">
        <p14:creationId xmlns:p14="http://schemas.microsoft.com/office/powerpoint/2010/main" val="1698768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41C5B-6956-47F3-037B-5AA76A3E81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80DA9-83BA-9611-A0B8-877A8DF92A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26F545-02AE-2DB4-6A90-D98CE530B3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Pharmacists play a crucial role in healthcare by: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Dispensing medication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Pharmacists are experts in medicine and play a key role in keeping people healthy. They make sure patients get the right medications, understand how to take them safely, and avoid harmful side effects.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211DFECB-C386-6C8E-E187-B96117840930}"/>
              </a:ext>
            </a:extLst>
          </p:cNvPr>
          <p:cNvSpPr>
            <a:spLocks noGrp="1"/>
          </p:cNvSpPr>
          <p:nvPr>
            <p:ph type="sldNum" sz="quarter" idx="5"/>
          </p:nvPr>
        </p:nvSpPr>
        <p:spPr/>
        <p:txBody>
          <a:bodyPr/>
          <a:lstStyle/>
          <a:p>
            <a:fld id="{FE36BFC4-9D4F-4344-BE74-ABBCFD649EDC}" type="slidenum">
              <a:rPr lang="en-US" smtClean="0"/>
              <a:t>5</a:t>
            </a:fld>
            <a:endParaRPr lang="en-US"/>
          </a:p>
        </p:txBody>
      </p:sp>
    </p:spTree>
    <p:extLst>
      <p:ext uri="{BB962C8B-B14F-4D97-AF65-F5344CB8AC3E}">
        <p14:creationId xmlns:p14="http://schemas.microsoft.com/office/powerpoint/2010/main" val="368037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A078D-6F9D-49F5-9FD8-4A715CE149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CD3C52-C44B-44CC-4358-7B0CFF6802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760DF5-EA2D-E0C1-3C3D-49BA456E64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Pharmacists play a crucial role in healthcare by: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Work as part of a healthcare team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Pharmacists work closely with doctors and nurses to choose the best treatments for each person.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77B97D38-0E1C-55DF-5392-937643352E7F}"/>
              </a:ext>
            </a:extLst>
          </p:cNvPr>
          <p:cNvSpPr>
            <a:spLocks noGrp="1"/>
          </p:cNvSpPr>
          <p:nvPr>
            <p:ph type="sldNum" sz="quarter" idx="5"/>
          </p:nvPr>
        </p:nvSpPr>
        <p:spPr/>
        <p:txBody>
          <a:bodyPr/>
          <a:lstStyle/>
          <a:p>
            <a:fld id="{FE36BFC4-9D4F-4344-BE74-ABBCFD649EDC}" type="slidenum">
              <a:rPr lang="en-US" smtClean="0"/>
              <a:t>6</a:t>
            </a:fld>
            <a:endParaRPr lang="en-US"/>
          </a:p>
        </p:txBody>
      </p:sp>
    </p:spTree>
    <p:extLst>
      <p:ext uri="{BB962C8B-B14F-4D97-AF65-F5344CB8AC3E}">
        <p14:creationId xmlns:p14="http://schemas.microsoft.com/office/powerpoint/2010/main" val="3343636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28125-7A85-542B-8AFC-E98D1640C7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66AADD-B29A-8DAA-64AF-E5B00D7400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249A07-73DB-3B13-2231-EFB1C646CC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Pharmacists play a crucial role in healthcare by: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Develop new medicines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Pharmacists might work on a research team or for a pharmaceutical company researching and developing new medicines.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Create personalized medications for patients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Some patients are taking many medications and pharmacists help make sure their patients are using medications correctly, at the correct amount, and make sure they don’t interact with other medications.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Promote public health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During the COVID-19 pandemic, pharmacists played a crucial role in keeping everyone safe by giving out vaccines, medications, and important health information. They helped patients’ symptoms get better, made sure medicine was available for everyone, and helped prevent the spread of the virus.  Many pharmacies can test patients for illnesses like COVID or the Flu and prescribe medications for them to 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Manage chronic diseases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Some pharmacists also specialize in treating diseases like diabetes, asthma, or heart disease.  Often, these patients are taking many medications, and their pharmacist can help them to be on the most effective medication plan, reduce costs, and decrease side effects. </a:t>
            </a:r>
          </a:p>
          <a:p>
            <a:endParaRPr lang="en-US"/>
          </a:p>
        </p:txBody>
      </p:sp>
      <p:sp>
        <p:nvSpPr>
          <p:cNvPr id="4" name="Slide Number Placeholder 3">
            <a:extLst>
              <a:ext uri="{FF2B5EF4-FFF2-40B4-BE49-F238E27FC236}">
                <a16:creationId xmlns:a16="http://schemas.microsoft.com/office/drawing/2014/main" id="{E9768039-9597-2C36-7BE3-3AF787597BED}"/>
              </a:ext>
            </a:extLst>
          </p:cNvPr>
          <p:cNvSpPr>
            <a:spLocks noGrp="1"/>
          </p:cNvSpPr>
          <p:nvPr>
            <p:ph type="sldNum" sz="quarter" idx="5"/>
          </p:nvPr>
        </p:nvSpPr>
        <p:spPr/>
        <p:txBody>
          <a:bodyPr/>
          <a:lstStyle/>
          <a:p>
            <a:fld id="{FE36BFC4-9D4F-4344-BE74-ABBCFD649EDC}" type="slidenum">
              <a:rPr lang="en-US" smtClean="0"/>
              <a:t>7</a:t>
            </a:fld>
            <a:endParaRPr lang="en-US"/>
          </a:p>
        </p:txBody>
      </p:sp>
    </p:spTree>
    <p:extLst>
      <p:ext uri="{BB962C8B-B14F-4D97-AF65-F5344CB8AC3E}">
        <p14:creationId xmlns:p14="http://schemas.microsoft.com/office/powerpoint/2010/main" val="3686998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755F7-6BA6-1D5C-4BEA-3B417AA61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04FD1C-AC05-F861-D3DB-22F6007C10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5E22D3-E17E-AE1F-7125-3726C85F7A45}"/>
              </a:ext>
            </a:extLst>
          </p:cNvPr>
          <p:cNvSpPr>
            <a:spLocks noGrp="1"/>
          </p:cNvSpPr>
          <p:nvPr>
            <p:ph type="body" idx="1"/>
          </p:nvPr>
        </p:nvSpPr>
        <p:spPr/>
        <p:txBody>
          <a:bodyPr/>
          <a:lstStyle/>
          <a:p>
            <a:r>
              <a:rPr lang="en-US" b="0" i="0" dirty="0">
                <a:solidFill>
                  <a:srgbClr val="000000"/>
                </a:solidFill>
                <a:effectLst/>
                <a:latin typeface="Times New Roman" panose="02020603050405020304" pitchFamily="18" charset="0"/>
              </a:rPr>
              <a:t> </a:t>
            </a:r>
            <a:endParaRPr lang="en-US" dirty="0"/>
          </a:p>
        </p:txBody>
      </p:sp>
      <p:sp>
        <p:nvSpPr>
          <p:cNvPr id="4" name="Slide Number Placeholder 3">
            <a:extLst>
              <a:ext uri="{FF2B5EF4-FFF2-40B4-BE49-F238E27FC236}">
                <a16:creationId xmlns:a16="http://schemas.microsoft.com/office/drawing/2014/main" id="{DAF2BBB2-DCB7-5B54-9445-E147FA85644E}"/>
              </a:ext>
            </a:extLst>
          </p:cNvPr>
          <p:cNvSpPr>
            <a:spLocks noGrp="1"/>
          </p:cNvSpPr>
          <p:nvPr>
            <p:ph type="sldNum" sz="quarter" idx="5"/>
          </p:nvPr>
        </p:nvSpPr>
        <p:spPr/>
        <p:txBody>
          <a:bodyPr/>
          <a:lstStyle/>
          <a:p>
            <a:fld id="{FE36BFC4-9D4F-4344-BE74-ABBCFD649EDC}" type="slidenum">
              <a:rPr lang="en-US" smtClean="0"/>
              <a:t>8</a:t>
            </a:fld>
            <a:endParaRPr lang="en-US"/>
          </a:p>
        </p:txBody>
      </p:sp>
    </p:spTree>
    <p:extLst>
      <p:ext uri="{BB962C8B-B14F-4D97-AF65-F5344CB8AC3E}">
        <p14:creationId xmlns:p14="http://schemas.microsoft.com/office/powerpoint/2010/main" val="1181436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CE9EF-83F3-BE21-40E9-68F056F96D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B79386-2CA7-44C8-77D6-58DFCE109B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7CE8CE-871D-BC93-B6E3-7018127419C0}"/>
              </a:ext>
            </a:extLst>
          </p:cNvPr>
          <p:cNvSpPr>
            <a:spLocks noGrp="1"/>
          </p:cNvSpPr>
          <p:nvPr>
            <p:ph type="body" idx="1"/>
          </p:nvPr>
        </p:nvSpPr>
        <p:spPr/>
        <p:txBody>
          <a:bodyPr/>
          <a:lstStyle/>
          <a:p>
            <a:r>
              <a:rPr lang="en-US"/>
              <a:t>Pharmacists work in many different places. They can be found in:</a:t>
            </a:r>
          </a:p>
          <a:p>
            <a:pPr>
              <a:buFont typeface="Arial" panose="020B0604020202020204" pitchFamily="34" charset="0"/>
              <a:buChar char="•"/>
            </a:pPr>
            <a:r>
              <a:rPr lang="en-US" b="1"/>
              <a:t>Community Pharmacies</a:t>
            </a:r>
            <a:r>
              <a:rPr lang="en-US"/>
              <a:t> (like CVS, Walgreens, or local, independent pharmacies).</a:t>
            </a:r>
          </a:p>
          <a:p>
            <a:pPr>
              <a:buFont typeface="Arial" panose="020B0604020202020204" pitchFamily="34" charset="0"/>
              <a:buChar char="•"/>
            </a:pPr>
            <a:r>
              <a:rPr lang="en-US" b="1"/>
              <a:t>Hospitals</a:t>
            </a:r>
            <a:r>
              <a:rPr lang="en-US"/>
              <a:t>, working alongside doctors and nurses.</a:t>
            </a:r>
          </a:p>
          <a:p>
            <a:pPr>
              <a:buFont typeface="Arial" panose="020B0604020202020204" pitchFamily="34" charset="0"/>
              <a:buChar char="•"/>
            </a:pPr>
            <a:r>
              <a:rPr lang="en-US" b="1"/>
              <a:t>Research Labs</a:t>
            </a:r>
            <a:r>
              <a:rPr lang="en-US"/>
              <a:t>, developing new medicines.</a:t>
            </a:r>
          </a:p>
          <a:p>
            <a:pPr>
              <a:buFont typeface="Arial" panose="020B0604020202020204" pitchFamily="34" charset="0"/>
              <a:buChar char="•"/>
            </a:pPr>
            <a:r>
              <a:rPr lang="en-US" b="1"/>
              <a:t>Government Agencies</a:t>
            </a:r>
            <a:r>
              <a:rPr lang="en-US"/>
              <a:t>, ensuring medication safety.</a:t>
            </a:r>
          </a:p>
          <a:p>
            <a:pPr>
              <a:buFont typeface="Arial" panose="020B0604020202020204" pitchFamily="34" charset="0"/>
              <a:buChar char="•"/>
            </a:pPr>
            <a:endParaRPr lang="en-US"/>
          </a:p>
          <a:p>
            <a:pPr>
              <a:buFont typeface="Arial" panose="020B0604020202020204" pitchFamily="34" charset="0"/>
              <a:buNone/>
            </a:pPr>
            <a:r>
              <a:rPr lang="en-US"/>
              <a:t>Basically, anywhere there is a medication, there is a pharmacist! </a:t>
            </a:r>
          </a:p>
          <a:p>
            <a:endParaRPr lang="en-US"/>
          </a:p>
          <a:p>
            <a:r>
              <a:rPr lang="en-US"/>
              <a:t>Which of these settings do you think would be the most interesting to work in and why?</a:t>
            </a:r>
            <a:br>
              <a:rPr lang="en-US"/>
            </a:br>
            <a:r>
              <a:rPr lang="en-US"/>
              <a:t>[Pause for responses]</a:t>
            </a:r>
          </a:p>
        </p:txBody>
      </p:sp>
      <p:sp>
        <p:nvSpPr>
          <p:cNvPr id="4" name="Slide Number Placeholder 3">
            <a:extLst>
              <a:ext uri="{FF2B5EF4-FFF2-40B4-BE49-F238E27FC236}">
                <a16:creationId xmlns:a16="http://schemas.microsoft.com/office/drawing/2014/main" id="{9EFAB27F-E642-F1D4-DBF0-8C4944AC9B41}"/>
              </a:ext>
            </a:extLst>
          </p:cNvPr>
          <p:cNvSpPr>
            <a:spLocks noGrp="1"/>
          </p:cNvSpPr>
          <p:nvPr>
            <p:ph type="sldNum" sz="quarter" idx="5"/>
          </p:nvPr>
        </p:nvSpPr>
        <p:spPr/>
        <p:txBody>
          <a:bodyPr/>
          <a:lstStyle/>
          <a:p>
            <a:fld id="{FE36BFC4-9D4F-4344-BE74-ABBCFD649EDC}" type="slidenum">
              <a:rPr lang="en-US" smtClean="0"/>
              <a:t>9</a:t>
            </a:fld>
            <a:endParaRPr lang="en-US"/>
          </a:p>
        </p:txBody>
      </p:sp>
    </p:spTree>
    <p:extLst>
      <p:ext uri="{BB962C8B-B14F-4D97-AF65-F5344CB8AC3E}">
        <p14:creationId xmlns:p14="http://schemas.microsoft.com/office/powerpoint/2010/main" val="3359113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38606-18A0-76C0-29FC-DB2AD29C69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F8F86E-4893-359F-32B3-6B2B166A7E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283407-AE3C-C871-9A2C-A92DF678C929}"/>
              </a:ext>
            </a:extLst>
          </p:cNvPr>
          <p:cNvSpPr>
            <a:spLocks noGrp="1"/>
          </p:cNvSpPr>
          <p:nvPr>
            <p:ph type="body" idx="1"/>
          </p:nvPr>
        </p:nvSpPr>
        <p:spPr/>
        <p:txBody>
          <a:bodyPr/>
          <a:lstStyle/>
          <a:p>
            <a:r>
              <a:rPr lang="en-US" dirty="0"/>
              <a:t>Pharmacy isn’t just about being a pharmacist! There are other important roles, such as:</a:t>
            </a:r>
          </a:p>
          <a:p>
            <a:pPr>
              <a:buFont typeface="Arial" panose="020B0604020202020204" pitchFamily="34" charset="0"/>
              <a:buChar char="•"/>
            </a:pPr>
            <a:r>
              <a:rPr lang="en-US" b="1" dirty="0"/>
              <a:t>Pharmacy Technicians:</a:t>
            </a:r>
            <a:r>
              <a:rPr lang="en-US" dirty="0"/>
              <a:t> Assist pharmacists in preparing prescriptions. Did you know that over 50% of accepted applicants have prior paid pharmacy technician experience?</a:t>
            </a:r>
          </a:p>
          <a:p>
            <a:pPr>
              <a:buFont typeface="Arial" panose="020B0604020202020204" pitchFamily="34" charset="0"/>
              <a:buChar char="•"/>
            </a:pPr>
            <a:r>
              <a:rPr lang="en-US" b="1" dirty="0"/>
              <a:t>Pharmaceutical Scientists:</a:t>
            </a:r>
            <a:r>
              <a:rPr lang="en-US" dirty="0"/>
              <a:t> Research and develop new medications.</a:t>
            </a:r>
          </a:p>
          <a:p>
            <a:pPr>
              <a:buFont typeface="Arial" panose="020B0604020202020204" pitchFamily="34" charset="0"/>
              <a:buChar char="•"/>
            </a:pPr>
            <a:r>
              <a:rPr lang="en-US" b="1" dirty="0"/>
              <a:t>Regulatory Specialists:</a:t>
            </a:r>
            <a:r>
              <a:rPr lang="en-US" dirty="0"/>
              <a:t> Ensure medicines meet safety standards.</a:t>
            </a:r>
          </a:p>
          <a:p>
            <a:r>
              <a:rPr lang="en-US" dirty="0"/>
              <a:t>Which career interests you the most and why?"</a:t>
            </a:r>
            <a:br>
              <a:rPr lang="en-US" dirty="0"/>
            </a:br>
            <a:r>
              <a:rPr lang="en-US" dirty="0"/>
              <a:t>[Pause for responses]</a:t>
            </a:r>
          </a:p>
          <a:p>
            <a:endParaRPr lang="en-US" dirty="0"/>
          </a:p>
        </p:txBody>
      </p:sp>
      <p:sp>
        <p:nvSpPr>
          <p:cNvPr id="4" name="Slide Number Placeholder 3">
            <a:extLst>
              <a:ext uri="{FF2B5EF4-FFF2-40B4-BE49-F238E27FC236}">
                <a16:creationId xmlns:a16="http://schemas.microsoft.com/office/drawing/2014/main" id="{9FB561C2-1FFD-A32F-87AF-FE1E0DA48870}"/>
              </a:ext>
            </a:extLst>
          </p:cNvPr>
          <p:cNvSpPr>
            <a:spLocks noGrp="1"/>
          </p:cNvSpPr>
          <p:nvPr>
            <p:ph type="sldNum" sz="quarter" idx="5"/>
          </p:nvPr>
        </p:nvSpPr>
        <p:spPr/>
        <p:txBody>
          <a:bodyPr/>
          <a:lstStyle/>
          <a:p>
            <a:fld id="{FE36BFC4-9D4F-4344-BE74-ABBCFD649EDC}" type="slidenum">
              <a:rPr lang="en-US" smtClean="0"/>
              <a:t>10</a:t>
            </a:fld>
            <a:endParaRPr lang="en-US"/>
          </a:p>
        </p:txBody>
      </p:sp>
    </p:spTree>
    <p:extLst>
      <p:ext uri="{BB962C8B-B14F-4D97-AF65-F5344CB8AC3E}">
        <p14:creationId xmlns:p14="http://schemas.microsoft.com/office/powerpoint/2010/main" val="3380672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None/>
            </a:pPr>
            <a:r>
              <a:rPr lang="en-US" b="1" dirty="0"/>
              <a:t>Finish High School</a:t>
            </a:r>
            <a:r>
              <a:rPr lang="en-US" dirty="0"/>
              <a:t> – Focus on science and math because they help you understand how medicine works.</a:t>
            </a:r>
          </a:p>
          <a:p>
            <a:pPr marL="228600" indent="-228600">
              <a:buFont typeface="Arial" panose="020B0604020202020204" pitchFamily="34" charset="0"/>
              <a:buAutoNum type="arabicPeriod"/>
            </a:pPr>
            <a:r>
              <a:rPr lang="en-US" b="1" dirty="0"/>
              <a:t>College Education:</a:t>
            </a:r>
            <a:r>
              <a:rPr lang="en-US" dirty="0"/>
              <a:t> After high school, you’ll need to attend college for 2 – 4 years and study subjects like biology and chemistry prepare for pharmacy school. </a:t>
            </a:r>
          </a:p>
          <a:p>
            <a:pPr marL="228600" indent="-228600">
              <a:buFont typeface="Arial" panose="020B0604020202020204" pitchFamily="34" charset="0"/>
              <a:buAutoNum type="arabicPeriod"/>
            </a:pPr>
            <a:r>
              <a:rPr lang="en-US" dirty="0"/>
              <a:t>Then go to </a:t>
            </a:r>
            <a:r>
              <a:rPr lang="en-US" b="1" dirty="0"/>
              <a:t>pharmacy school:</a:t>
            </a:r>
          </a:p>
          <a:p>
            <a:pPr lvl="1">
              <a:buFont typeface="Arial" panose="020B0604020202020204" pitchFamily="34" charset="0"/>
              <a:buChar char="•"/>
            </a:pPr>
            <a:r>
              <a:rPr lang="en-US" dirty="0"/>
              <a:t>Typically, pharmacy schools require a minimum of two years of college study followed by four years of pharmacy school. </a:t>
            </a:r>
          </a:p>
          <a:p>
            <a:pPr lvl="1">
              <a:buFont typeface="Arial" panose="020B0604020202020204" pitchFamily="34" charset="0"/>
              <a:buChar char="•"/>
            </a:pPr>
            <a:r>
              <a:rPr lang="en-US" dirty="0"/>
              <a:t>Some schools offer </a:t>
            </a:r>
            <a:r>
              <a:rPr lang="en-US" b="1" dirty="0"/>
              <a:t>accelerated programs</a:t>
            </a:r>
            <a:r>
              <a:rPr lang="en-US" dirty="0"/>
              <a:t>, allowing you to complete pharmacy school in three years instead of four.</a:t>
            </a:r>
          </a:p>
          <a:p>
            <a:pPr lvl="1">
              <a:buFont typeface="Arial" panose="020B0604020202020204" pitchFamily="34" charset="0"/>
              <a:buChar char="•"/>
            </a:pPr>
            <a:r>
              <a:rPr lang="en-US" dirty="0"/>
              <a:t>A few schools have </a:t>
            </a:r>
            <a:r>
              <a:rPr lang="en-US" b="1" dirty="0"/>
              <a:t>“0-6” programs</a:t>
            </a:r>
            <a:r>
              <a:rPr lang="en-US" dirty="0"/>
              <a:t>, where students start pharmacy school right after high school. </a:t>
            </a:r>
          </a:p>
          <a:p>
            <a:pPr lvl="1">
              <a:buFont typeface="Arial" panose="020B0604020202020204" pitchFamily="34" charset="0"/>
              <a:buChar char="•"/>
            </a:pPr>
            <a:r>
              <a:rPr lang="en-US" b="0" dirty="0"/>
              <a:t>Hands-On Training </a:t>
            </a:r>
            <a:r>
              <a:rPr lang="en-US" dirty="0"/>
              <a:t>– During pharmacy school, you’ll work in real pharmacies to practice helping people and using medicine safely.</a:t>
            </a:r>
          </a:p>
          <a:p>
            <a:pPr>
              <a:buFont typeface="+mj-lt"/>
              <a:buAutoNum type="arabicPeriod"/>
            </a:pPr>
            <a:r>
              <a:rPr lang="en-US" b="1" dirty="0"/>
              <a:t>Pass a Big Test</a:t>
            </a:r>
            <a:r>
              <a:rPr lang="en-US" dirty="0"/>
              <a:t> – After school, you must pass the </a:t>
            </a:r>
            <a:r>
              <a:rPr lang="en-US" b="0" i="0" dirty="0">
                <a:solidFill>
                  <a:srgbClr val="2E2E2E"/>
                </a:solidFill>
                <a:effectLst/>
                <a:latin typeface="ProximaNova"/>
              </a:rPr>
              <a:t>North American Pharmacist Licensure Examination (NAPLEX) </a:t>
            </a:r>
            <a:r>
              <a:rPr lang="en-US" dirty="0"/>
              <a:t>to officially become a pharmacist.</a:t>
            </a:r>
          </a:p>
          <a:p>
            <a:pPr>
              <a:buFont typeface="+mj-lt"/>
              <a:buAutoNum type="arabicPeriod"/>
            </a:pPr>
            <a:r>
              <a:rPr lang="en-US" b="1" dirty="0"/>
              <a:t>Start Your Career or Keep Learning</a:t>
            </a:r>
            <a:r>
              <a:rPr lang="en-US" dirty="0"/>
              <a:t> – Once you pass the test, you can:</a:t>
            </a:r>
          </a:p>
          <a:p>
            <a:pPr marL="742950" lvl="1" indent="-285750">
              <a:buFont typeface="+mj-lt"/>
              <a:buAutoNum type="arabicPeriod"/>
            </a:pPr>
            <a:r>
              <a:rPr lang="en-US" b="1" dirty="0"/>
              <a:t>Start Working</a:t>
            </a:r>
            <a:r>
              <a:rPr lang="en-US" dirty="0"/>
              <a:t> as a pharmacist in a hospital, clinic, or store.</a:t>
            </a:r>
          </a:p>
          <a:p>
            <a:pPr marL="742950" lvl="1" indent="-285750">
              <a:buFont typeface="+mj-lt"/>
              <a:buAutoNum type="arabicPeriod"/>
            </a:pPr>
            <a:r>
              <a:rPr lang="en-US" b="1" dirty="0"/>
              <a:t>Do a Residency</a:t>
            </a:r>
            <a:r>
              <a:rPr lang="en-US" dirty="0"/>
              <a:t> (1–2 years) to get extra training in areas like hospitals or cancer treatment.</a:t>
            </a:r>
          </a:p>
          <a:p>
            <a:pPr marL="742950" lvl="1" indent="-285750">
              <a:buFont typeface="+mj-lt"/>
              <a:buAutoNum type="arabicPeriod"/>
            </a:pPr>
            <a:r>
              <a:rPr lang="en-US" b="1" dirty="0"/>
              <a:t>Do a Fellowship</a:t>
            </a:r>
            <a:r>
              <a:rPr lang="en-US" dirty="0"/>
              <a:t> (1–2 years) if you want to do research or help develop new medicines.</a:t>
            </a:r>
          </a:p>
          <a:p>
            <a:r>
              <a:rPr lang="en-US" dirty="0"/>
              <a:t>It takes about 8–10 years after high school, but pharmacists play a huge role in keeping people healthy!</a:t>
            </a:r>
          </a:p>
          <a:p>
            <a:pPr lvl="1">
              <a:buFont typeface="Arial" panose="020B0604020202020204" pitchFamily="34" charset="0"/>
              <a:buNone/>
            </a:pPr>
            <a:endParaRPr lang="en-US" b="1" dirty="0"/>
          </a:p>
          <a:p>
            <a:pPr>
              <a:buFont typeface="Arial" panose="020B0604020202020204" pitchFamily="34" charset="0"/>
              <a:buChar char="•"/>
            </a:pPr>
            <a:r>
              <a:rPr lang="en-US" b="1" dirty="0"/>
              <a:t>Key Skills:</a:t>
            </a:r>
            <a:r>
              <a:rPr lang="en-US" dirty="0"/>
              <a:t> Pharmacists need to be detail-oriented, good communicators, and problem-solvers.</a:t>
            </a:r>
          </a:p>
          <a:p>
            <a:r>
              <a:rPr lang="en-US" dirty="0"/>
              <a:t>What skills do you have now that would help you succeed as a pharmacist?"</a:t>
            </a:r>
            <a:br>
              <a:rPr lang="en-US" dirty="0"/>
            </a:br>
            <a:r>
              <a:rPr lang="en-US" dirty="0"/>
              <a:t>[Pause for responses]</a:t>
            </a:r>
          </a:p>
          <a:p>
            <a:endParaRPr lang="en-US" dirty="0"/>
          </a:p>
        </p:txBody>
      </p:sp>
      <p:sp>
        <p:nvSpPr>
          <p:cNvPr id="4" name="Slide Number Placeholder 3"/>
          <p:cNvSpPr>
            <a:spLocks noGrp="1"/>
          </p:cNvSpPr>
          <p:nvPr>
            <p:ph type="sldNum" sz="quarter" idx="5"/>
          </p:nvPr>
        </p:nvSpPr>
        <p:spPr/>
        <p:txBody>
          <a:bodyPr/>
          <a:lstStyle/>
          <a:p>
            <a:fld id="{FE36BFC4-9D4F-4344-BE74-ABBCFD649EDC}" type="slidenum">
              <a:rPr lang="en-US" smtClean="0"/>
              <a:t>11</a:t>
            </a:fld>
            <a:endParaRPr lang="en-US"/>
          </a:p>
        </p:txBody>
      </p:sp>
    </p:spTree>
    <p:extLst>
      <p:ext uri="{BB962C8B-B14F-4D97-AF65-F5344CB8AC3E}">
        <p14:creationId xmlns:p14="http://schemas.microsoft.com/office/powerpoint/2010/main" val="34778279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994207" y="1822491"/>
            <a:ext cx="7155587" cy="1102519"/>
          </a:xfrm>
          <a:prstGeom prst="rect">
            <a:avLst/>
          </a:prstGeom>
        </p:spPr>
        <p:txBody>
          <a:bodyPr/>
          <a:lstStyle>
            <a:lvl1pPr algn="ctr">
              <a:defRPr b="1" i="0">
                <a:solidFill>
                  <a:schemeClr val="bg1"/>
                </a:solidFill>
                <a:latin typeface="Aptos" panose="020B0004020202020204" pitchFamily="34" charset="0"/>
              </a:defRPr>
            </a:lvl1pPr>
          </a:lstStyle>
          <a:p>
            <a:r>
              <a:rPr lang="en-US"/>
              <a:t>Title</a:t>
            </a:r>
          </a:p>
        </p:txBody>
      </p:sp>
      <p:sp>
        <p:nvSpPr>
          <p:cNvPr id="11" name="Subtitle 2"/>
          <p:cNvSpPr>
            <a:spLocks noGrp="1"/>
          </p:cNvSpPr>
          <p:nvPr>
            <p:ph type="subTitle" idx="1" hasCustomPrompt="1"/>
          </p:nvPr>
        </p:nvSpPr>
        <p:spPr>
          <a:xfrm>
            <a:off x="994207" y="2925010"/>
            <a:ext cx="7155587" cy="756239"/>
          </a:xfrm>
          <a:prstGeom prst="rect">
            <a:avLst/>
          </a:prstGeom>
        </p:spPr>
        <p:txBody>
          <a:bodyPr/>
          <a:lstStyle>
            <a:lvl1pPr marL="0" indent="0" algn="ctr">
              <a:buNone/>
              <a:defRPr b="1" i="0" baseline="0">
                <a:solidFill>
                  <a:srgbClr val="078096"/>
                </a:solidFill>
                <a:latin typeface="Aptos SemiBold" panose="020B0004020202020204" pitchFamily="34" charset="0"/>
              </a:defRPr>
            </a:lvl1pPr>
          </a:lstStyle>
          <a:p>
            <a:r>
              <a:rPr lang="en-US"/>
              <a:t>Sub Title</a:t>
            </a:r>
          </a:p>
        </p:txBody>
      </p:sp>
    </p:spTree>
    <p:extLst>
      <p:ext uri="{BB962C8B-B14F-4D97-AF65-F5344CB8AC3E}">
        <p14:creationId xmlns:p14="http://schemas.microsoft.com/office/powerpoint/2010/main" val="1278615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 with ic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4AF2E5C-98FB-798C-C565-B9A623E0813E}"/>
              </a:ext>
            </a:extLst>
          </p:cNvPr>
          <p:cNvSpPr>
            <a:spLocks noGrp="1"/>
          </p:cNvSpPr>
          <p:nvPr>
            <p:ph idx="1"/>
          </p:nvPr>
        </p:nvSpPr>
        <p:spPr>
          <a:xfrm>
            <a:off x="628650" y="1369218"/>
            <a:ext cx="7886700" cy="3263504"/>
          </a:xfrm>
          <a:prstGeom prst="rect">
            <a:avLst/>
          </a:prstGeom>
        </p:spPr>
        <p:txBody>
          <a:bodyPr/>
          <a:lstStyle>
            <a:lvl1pPr marL="228600" indent="-228600">
              <a:buClr>
                <a:schemeClr val="accent1"/>
              </a:buClr>
              <a:buSzPct val="100000"/>
              <a:buFontTx/>
              <a:buBlip>
                <a:blip r:embed="rId3"/>
              </a:buBlip>
              <a:defRPr b="0" i="0">
                <a:latin typeface="Aptos" panose="020B0004020202020204" pitchFamily="34" charset="0"/>
              </a:defRPr>
            </a:lvl1pPr>
            <a:lvl2pPr marL="685800" indent="-228600">
              <a:buClr>
                <a:schemeClr val="accent1"/>
              </a:buClr>
              <a:buFontTx/>
              <a:buBlip>
                <a:blip r:embed="rId4"/>
              </a:buBlip>
              <a:defRPr b="0" i="0">
                <a:latin typeface="Aptos" panose="020B0004020202020204" pitchFamily="34" charset="0"/>
              </a:defRPr>
            </a:lvl2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857874E3-698A-2E0C-EBCB-B4DC8D5A2101}"/>
              </a:ext>
            </a:extLst>
          </p:cNvPr>
          <p:cNvSpPr>
            <a:spLocks noGrp="1"/>
          </p:cNvSpPr>
          <p:nvPr>
            <p:ph type="title"/>
          </p:nvPr>
        </p:nvSpPr>
        <p:spPr>
          <a:xfrm>
            <a:off x="628650" y="881595"/>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2247473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994207" y="1822491"/>
            <a:ext cx="7155587" cy="1102519"/>
          </a:xfrm>
          <a:prstGeom prst="rect">
            <a:avLst/>
          </a:prstGeom>
        </p:spPr>
        <p:txBody>
          <a:bodyPr/>
          <a:lstStyle>
            <a:lvl1pPr algn="ctr">
              <a:defRPr b="1" i="0">
                <a:solidFill>
                  <a:schemeClr val="bg2"/>
                </a:solidFill>
                <a:latin typeface="Aptos" panose="020B0004020202020204" pitchFamily="34" charset="0"/>
              </a:defRPr>
            </a:lvl1pPr>
          </a:lstStyle>
          <a:p>
            <a:r>
              <a:rPr lang="en-US"/>
              <a:t>Title</a:t>
            </a:r>
          </a:p>
        </p:txBody>
      </p:sp>
      <p:sp>
        <p:nvSpPr>
          <p:cNvPr id="11" name="Subtitle 2"/>
          <p:cNvSpPr>
            <a:spLocks noGrp="1"/>
          </p:cNvSpPr>
          <p:nvPr>
            <p:ph type="subTitle" idx="1" hasCustomPrompt="1"/>
          </p:nvPr>
        </p:nvSpPr>
        <p:spPr>
          <a:xfrm>
            <a:off x="994207" y="2925010"/>
            <a:ext cx="7155587" cy="756239"/>
          </a:xfrm>
          <a:prstGeom prst="rect">
            <a:avLst/>
          </a:prstGeom>
        </p:spPr>
        <p:txBody>
          <a:bodyPr/>
          <a:lstStyle>
            <a:lvl1pPr marL="0" indent="0" algn="ctr">
              <a:buNone/>
              <a:defRPr b="1" i="0" baseline="0">
                <a:solidFill>
                  <a:srgbClr val="83D2E3"/>
                </a:solidFill>
                <a:latin typeface="Aptos SemiBold" panose="020B0004020202020204" pitchFamily="34" charset="0"/>
              </a:defRPr>
            </a:lvl1pPr>
          </a:lstStyle>
          <a:p>
            <a:r>
              <a:rPr lang="en-US"/>
              <a:t>Sub Title</a:t>
            </a:r>
          </a:p>
        </p:txBody>
      </p:sp>
    </p:spTree>
    <p:extLst>
      <p:ext uri="{BB962C8B-B14F-4D97-AF65-F5344CB8AC3E}">
        <p14:creationId xmlns:p14="http://schemas.microsoft.com/office/powerpoint/2010/main" val="3696491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9D5C5FB-B556-979C-BD67-4ADC9C5FF2E4}"/>
              </a:ext>
            </a:extLst>
          </p:cNvPr>
          <p:cNvSpPr>
            <a:spLocks noGrp="1"/>
          </p:cNvSpPr>
          <p:nvPr>
            <p:ph idx="1"/>
          </p:nvPr>
        </p:nvSpPr>
        <p:spPr>
          <a:xfrm>
            <a:off x="628650" y="1369218"/>
            <a:ext cx="7886700" cy="3263504"/>
          </a:xfrm>
          <a:prstGeom prst="rect">
            <a:avLst/>
          </a:prstGeom>
        </p:spPr>
        <p:txBody>
          <a:bodyPr/>
          <a:lstStyle>
            <a:lvl1pPr marL="228600" indent="-228600">
              <a:buClr>
                <a:schemeClr val="accent1"/>
              </a:buClr>
              <a:buSzPct val="100000"/>
              <a:buFontTx/>
              <a:buBlip>
                <a:blip r:embed="rId2"/>
              </a:buBlip>
              <a:defRPr b="0" i="0">
                <a:latin typeface="Aptos" panose="020B0004020202020204" pitchFamily="34" charset="0"/>
              </a:defRPr>
            </a:lvl1pPr>
            <a:lvl2pPr marL="685800" indent="-228600">
              <a:buClr>
                <a:schemeClr val="accent1"/>
              </a:buClr>
              <a:buFontTx/>
              <a:buBlip>
                <a:blip r:embed="rId3"/>
              </a:buBlip>
              <a:defRPr b="0" i="0">
                <a:latin typeface="Aptos" panose="020B0004020202020204" pitchFamily="34" charset="0"/>
              </a:defRPr>
            </a:lvl2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D5763EA5-5329-CE04-E026-EBF21D139037}"/>
              </a:ext>
            </a:extLst>
          </p:cNvPr>
          <p:cNvSpPr>
            <a:spLocks noGrp="1"/>
          </p:cNvSpPr>
          <p:nvPr>
            <p:ph type="title"/>
          </p:nvPr>
        </p:nvSpPr>
        <p:spPr>
          <a:xfrm>
            <a:off x="628650" y="881595"/>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2290228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3813CF6-56D9-A6AA-2868-E629AD545968}"/>
              </a:ext>
            </a:extLst>
          </p:cNvPr>
          <p:cNvSpPr>
            <a:spLocks noGrp="1"/>
          </p:cNvSpPr>
          <p:nvPr>
            <p:ph type="title"/>
          </p:nvPr>
        </p:nvSpPr>
        <p:spPr>
          <a:xfrm>
            <a:off x="628650" y="881595"/>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2621001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487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 with ic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9D5C5FB-B556-979C-BD67-4ADC9C5FF2E4}"/>
              </a:ext>
            </a:extLst>
          </p:cNvPr>
          <p:cNvSpPr>
            <a:spLocks noGrp="1"/>
          </p:cNvSpPr>
          <p:nvPr>
            <p:ph idx="1"/>
          </p:nvPr>
        </p:nvSpPr>
        <p:spPr>
          <a:xfrm>
            <a:off x="628650" y="1369218"/>
            <a:ext cx="7886700" cy="3263504"/>
          </a:xfrm>
          <a:prstGeom prst="rect">
            <a:avLst/>
          </a:prstGeom>
        </p:spPr>
        <p:txBody>
          <a:bodyPr/>
          <a:lstStyle>
            <a:lvl1pPr marL="228600" indent="-228600">
              <a:buClr>
                <a:schemeClr val="accent1"/>
              </a:buClr>
              <a:buSzPct val="100000"/>
              <a:buFontTx/>
              <a:buBlip>
                <a:blip r:embed="rId3"/>
              </a:buBlip>
              <a:defRPr b="0" i="0">
                <a:latin typeface="Aptos" panose="020B0004020202020204" pitchFamily="34" charset="0"/>
              </a:defRPr>
            </a:lvl1pPr>
            <a:lvl2pPr marL="685800" indent="-228600">
              <a:buClr>
                <a:schemeClr val="accent1"/>
              </a:buClr>
              <a:buFontTx/>
              <a:buBlip>
                <a:blip r:embed="rId4"/>
              </a:buBlip>
              <a:defRPr b="0" i="0">
                <a:latin typeface="Aptos" panose="020B0004020202020204" pitchFamily="34" charset="0"/>
              </a:defRPr>
            </a:lvl2pPr>
          </a:lstStyle>
          <a:p>
            <a:pPr lvl="0"/>
            <a:r>
              <a:rPr lang="en-US"/>
              <a:t>Click to edit Master text styles</a:t>
            </a:r>
          </a:p>
          <a:p>
            <a:pPr lvl="1"/>
            <a:r>
              <a:rPr lang="en-US"/>
              <a:t>Second level</a:t>
            </a:r>
          </a:p>
        </p:txBody>
      </p:sp>
      <p:sp>
        <p:nvSpPr>
          <p:cNvPr id="3" name="Title 1">
            <a:extLst>
              <a:ext uri="{FF2B5EF4-FFF2-40B4-BE49-F238E27FC236}">
                <a16:creationId xmlns:a16="http://schemas.microsoft.com/office/drawing/2014/main" id="{05ADA469-EDBA-67BC-1436-A56D93E090AC}"/>
              </a:ext>
            </a:extLst>
          </p:cNvPr>
          <p:cNvSpPr>
            <a:spLocks noGrp="1"/>
          </p:cNvSpPr>
          <p:nvPr>
            <p:ph type="title"/>
          </p:nvPr>
        </p:nvSpPr>
        <p:spPr>
          <a:xfrm>
            <a:off x="628650" y="881595"/>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4211823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994207" y="1822491"/>
            <a:ext cx="7155587" cy="1102519"/>
          </a:xfrm>
          <a:prstGeom prst="rect">
            <a:avLst/>
          </a:prstGeom>
        </p:spPr>
        <p:txBody>
          <a:bodyPr/>
          <a:lstStyle>
            <a:lvl1pPr algn="ctr">
              <a:defRPr b="1" i="0">
                <a:solidFill>
                  <a:schemeClr val="bg1"/>
                </a:solidFill>
                <a:latin typeface="Aptos" panose="020B0004020202020204" pitchFamily="34" charset="0"/>
              </a:defRPr>
            </a:lvl1pPr>
          </a:lstStyle>
          <a:p>
            <a:r>
              <a:rPr lang="en-US"/>
              <a:t>Title</a:t>
            </a:r>
          </a:p>
        </p:txBody>
      </p:sp>
      <p:sp>
        <p:nvSpPr>
          <p:cNvPr id="11" name="Subtitle 2"/>
          <p:cNvSpPr>
            <a:spLocks noGrp="1"/>
          </p:cNvSpPr>
          <p:nvPr>
            <p:ph type="subTitle" idx="1" hasCustomPrompt="1"/>
          </p:nvPr>
        </p:nvSpPr>
        <p:spPr>
          <a:xfrm>
            <a:off x="994207" y="2925010"/>
            <a:ext cx="7155587" cy="756239"/>
          </a:xfrm>
          <a:prstGeom prst="rect">
            <a:avLst/>
          </a:prstGeom>
        </p:spPr>
        <p:txBody>
          <a:bodyPr/>
          <a:lstStyle>
            <a:lvl1pPr marL="0" indent="0" algn="ctr">
              <a:buNone/>
              <a:defRPr b="1" i="0" baseline="0">
                <a:solidFill>
                  <a:srgbClr val="1361A5"/>
                </a:solidFill>
                <a:latin typeface="Aptos SemiBold" panose="020B0004020202020204" pitchFamily="34" charset="0"/>
              </a:defRPr>
            </a:lvl1pPr>
          </a:lstStyle>
          <a:p>
            <a:r>
              <a:rPr lang="en-US"/>
              <a:t>Sub Title</a:t>
            </a:r>
          </a:p>
        </p:txBody>
      </p:sp>
    </p:spTree>
    <p:extLst>
      <p:ext uri="{BB962C8B-B14F-4D97-AF65-F5344CB8AC3E}">
        <p14:creationId xmlns:p14="http://schemas.microsoft.com/office/powerpoint/2010/main" val="3585855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69218"/>
            <a:ext cx="7886700" cy="3263504"/>
          </a:xfrm>
          <a:prstGeom prst="rect">
            <a:avLst/>
          </a:prstGeom>
        </p:spPr>
        <p:txBody>
          <a:bodyPr/>
          <a:lstStyle>
            <a:lvl1pPr marL="228600" indent="-228600">
              <a:buClr>
                <a:schemeClr val="accent1"/>
              </a:buClr>
              <a:buSzPct val="100000"/>
              <a:buFontTx/>
              <a:buBlip>
                <a:blip r:embed="rId2"/>
              </a:buBlip>
              <a:defRPr b="0" i="0">
                <a:latin typeface="Aptos" panose="020B0004020202020204" pitchFamily="34" charset="0"/>
              </a:defRPr>
            </a:lvl1pPr>
            <a:lvl2pPr marL="685800" indent="-228600">
              <a:buClr>
                <a:schemeClr val="accent1"/>
              </a:buClr>
              <a:buFontTx/>
              <a:buBlip>
                <a:blip r:embed="rId3"/>
              </a:buBlip>
              <a:defRPr b="0" i="0">
                <a:latin typeface="Aptos" panose="020B0004020202020204" pitchFamily="34" charset="0"/>
              </a:defRPr>
            </a:lvl2pPr>
          </a:lstStyle>
          <a:p>
            <a:pPr lvl="0"/>
            <a:r>
              <a:rPr lang="en-US"/>
              <a:t>Click to edit Master text styles</a:t>
            </a:r>
          </a:p>
          <a:p>
            <a:pPr lvl="1"/>
            <a:r>
              <a:rPr lang="en-US"/>
              <a:t>Second level</a:t>
            </a:r>
          </a:p>
        </p:txBody>
      </p:sp>
      <p:sp>
        <p:nvSpPr>
          <p:cNvPr id="4" name="Title 1">
            <a:extLst>
              <a:ext uri="{FF2B5EF4-FFF2-40B4-BE49-F238E27FC236}">
                <a16:creationId xmlns:a16="http://schemas.microsoft.com/office/drawing/2014/main" id="{F4E623B6-6841-3CF7-51CB-2A5CC1E851A6}"/>
              </a:ext>
            </a:extLst>
          </p:cNvPr>
          <p:cNvSpPr>
            <a:spLocks noGrp="1"/>
          </p:cNvSpPr>
          <p:nvPr>
            <p:ph type="title"/>
          </p:nvPr>
        </p:nvSpPr>
        <p:spPr>
          <a:xfrm>
            <a:off x="628650" y="866460"/>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1614850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1053729-31D8-F584-AC5C-E939467D4898}"/>
              </a:ext>
            </a:extLst>
          </p:cNvPr>
          <p:cNvSpPr>
            <a:spLocks noGrp="1"/>
          </p:cNvSpPr>
          <p:nvPr>
            <p:ph type="title"/>
          </p:nvPr>
        </p:nvSpPr>
        <p:spPr>
          <a:xfrm>
            <a:off x="628650" y="866460"/>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4077260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825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CAA807-857F-6790-2A73-B0940BA3DAFA}"/>
              </a:ext>
            </a:extLst>
          </p:cNvPr>
          <p:cNvSpPr>
            <a:spLocks noGrp="1"/>
          </p:cNvSpPr>
          <p:nvPr>
            <p:ph type="title"/>
          </p:nvPr>
        </p:nvSpPr>
        <p:spPr>
          <a:xfrm>
            <a:off x="628650" y="875604"/>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
        <p:nvSpPr>
          <p:cNvPr id="5" name="Content Placeholder 2">
            <a:extLst>
              <a:ext uri="{FF2B5EF4-FFF2-40B4-BE49-F238E27FC236}">
                <a16:creationId xmlns:a16="http://schemas.microsoft.com/office/drawing/2014/main" id="{EAFDD684-47C6-B08C-D456-754DEE8CEAB9}"/>
              </a:ext>
            </a:extLst>
          </p:cNvPr>
          <p:cNvSpPr>
            <a:spLocks noGrp="1"/>
          </p:cNvSpPr>
          <p:nvPr>
            <p:ph idx="1"/>
          </p:nvPr>
        </p:nvSpPr>
        <p:spPr>
          <a:xfrm>
            <a:off x="628650" y="1369218"/>
            <a:ext cx="7886700" cy="3263504"/>
          </a:xfrm>
          <a:prstGeom prst="rect">
            <a:avLst/>
          </a:prstGeom>
        </p:spPr>
        <p:txBody>
          <a:bodyPr/>
          <a:lstStyle>
            <a:lvl1pPr marL="228600" indent="-228600">
              <a:buClr>
                <a:schemeClr val="accent1"/>
              </a:buClr>
              <a:buSzPct val="100000"/>
              <a:buFontTx/>
              <a:buBlip>
                <a:blip r:embed="rId3"/>
              </a:buBlip>
              <a:defRPr b="0" i="0">
                <a:latin typeface="Aptos" panose="020B0004020202020204" pitchFamily="34" charset="0"/>
              </a:defRPr>
            </a:lvl1pPr>
            <a:lvl2pPr marL="685800" indent="-228600">
              <a:buClr>
                <a:schemeClr val="accent1"/>
              </a:buClr>
              <a:buFontTx/>
              <a:buBlip>
                <a:blip r:embed="rId4"/>
              </a:buBlip>
              <a:defRPr b="0" i="0">
                <a:latin typeface="Aptos" panose="020B000402020202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686760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 with ic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69218"/>
            <a:ext cx="7886700" cy="3263504"/>
          </a:xfrm>
          <a:prstGeom prst="rect">
            <a:avLst/>
          </a:prstGeom>
        </p:spPr>
        <p:txBody>
          <a:bodyPr/>
          <a:lstStyle>
            <a:lvl1pPr marL="228600" indent="-228600">
              <a:buClr>
                <a:schemeClr val="accent1"/>
              </a:buClr>
              <a:buSzPct val="100000"/>
              <a:buFontTx/>
              <a:buBlip>
                <a:blip r:embed="rId3"/>
              </a:buBlip>
              <a:defRPr b="0" i="0">
                <a:latin typeface="Aptos" panose="020B0004020202020204" pitchFamily="34" charset="0"/>
              </a:defRPr>
            </a:lvl1pPr>
            <a:lvl2pPr marL="685800" indent="-228600">
              <a:buClr>
                <a:schemeClr val="accent1"/>
              </a:buClr>
              <a:buFontTx/>
              <a:buBlip>
                <a:blip r:embed="rId4"/>
              </a:buBlip>
              <a:defRPr b="0" i="0">
                <a:latin typeface="Aptos" panose="020B0004020202020204" pitchFamily="34" charset="0"/>
              </a:defRPr>
            </a:lvl2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CABB837B-A498-8863-5BB1-F44D8A69CDBE}"/>
              </a:ext>
            </a:extLst>
          </p:cNvPr>
          <p:cNvSpPr>
            <a:spLocks noGrp="1"/>
          </p:cNvSpPr>
          <p:nvPr>
            <p:ph type="title"/>
          </p:nvPr>
        </p:nvSpPr>
        <p:spPr>
          <a:xfrm>
            <a:off x="628650" y="866460"/>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1128705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994207" y="1822491"/>
            <a:ext cx="7155587" cy="1102519"/>
          </a:xfrm>
          <a:prstGeom prst="rect">
            <a:avLst/>
          </a:prstGeom>
        </p:spPr>
        <p:txBody>
          <a:bodyPr/>
          <a:lstStyle>
            <a:lvl1pPr algn="ctr">
              <a:defRPr b="1" i="0">
                <a:solidFill>
                  <a:schemeClr val="bg1"/>
                </a:solidFill>
                <a:latin typeface="Aptos" panose="020B0004020202020204" pitchFamily="34" charset="0"/>
              </a:defRPr>
            </a:lvl1pPr>
          </a:lstStyle>
          <a:p>
            <a:r>
              <a:rPr lang="en-US"/>
              <a:t>Title</a:t>
            </a:r>
          </a:p>
        </p:txBody>
      </p:sp>
      <p:sp>
        <p:nvSpPr>
          <p:cNvPr id="11" name="Subtitle 2"/>
          <p:cNvSpPr>
            <a:spLocks noGrp="1"/>
          </p:cNvSpPr>
          <p:nvPr>
            <p:ph type="subTitle" idx="1" hasCustomPrompt="1"/>
          </p:nvPr>
        </p:nvSpPr>
        <p:spPr>
          <a:xfrm>
            <a:off x="994207" y="2925010"/>
            <a:ext cx="7155587" cy="756239"/>
          </a:xfrm>
          <a:prstGeom prst="rect">
            <a:avLst/>
          </a:prstGeom>
        </p:spPr>
        <p:txBody>
          <a:bodyPr/>
          <a:lstStyle>
            <a:lvl1pPr marL="0" indent="0" algn="ctr">
              <a:buNone/>
              <a:defRPr b="1" i="0" baseline="0">
                <a:solidFill>
                  <a:srgbClr val="1361A5"/>
                </a:solidFill>
                <a:latin typeface="Aptos SemiBold" panose="020B0004020202020204" pitchFamily="34" charset="0"/>
              </a:defRPr>
            </a:lvl1pPr>
          </a:lstStyle>
          <a:p>
            <a:r>
              <a:rPr lang="en-US"/>
              <a:t>Sub Title</a:t>
            </a:r>
          </a:p>
        </p:txBody>
      </p:sp>
    </p:spTree>
    <p:extLst>
      <p:ext uri="{BB962C8B-B14F-4D97-AF65-F5344CB8AC3E}">
        <p14:creationId xmlns:p14="http://schemas.microsoft.com/office/powerpoint/2010/main" val="262955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FE7FB27-A579-63C4-7534-A87EE4845E37}"/>
              </a:ext>
            </a:extLst>
          </p:cNvPr>
          <p:cNvSpPr>
            <a:spLocks noGrp="1"/>
          </p:cNvSpPr>
          <p:nvPr>
            <p:ph idx="1"/>
          </p:nvPr>
        </p:nvSpPr>
        <p:spPr>
          <a:xfrm>
            <a:off x="628650" y="1369218"/>
            <a:ext cx="7886700" cy="3263504"/>
          </a:xfrm>
          <a:prstGeom prst="rect">
            <a:avLst/>
          </a:prstGeom>
        </p:spPr>
        <p:txBody>
          <a:bodyPr/>
          <a:lstStyle>
            <a:lvl1pPr marL="228600" indent="-228600">
              <a:buClr>
                <a:schemeClr val="accent1"/>
              </a:buClr>
              <a:buSzPct val="100000"/>
              <a:buFontTx/>
              <a:buBlip>
                <a:blip r:embed="rId2"/>
              </a:buBlip>
              <a:defRPr b="0" i="0">
                <a:latin typeface="Aptos" panose="020B0004020202020204" pitchFamily="34" charset="0"/>
              </a:defRPr>
            </a:lvl1pPr>
            <a:lvl2pPr marL="685800" indent="-228600">
              <a:buClr>
                <a:schemeClr val="accent1"/>
              </a:buClr>
              <a:buFontTx/>
              <a:buBlip>
                <a:blip r:embed="rId3"/>
              </a:buBlip>
              <a:defRPr b="0" i="0">
                <a:latin typeface="Aptos" panose="020B0004020202020204" pitchFamily="34" charset="0"/>
              </a:defRPr>
            </a:lvl2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62734692-3123-9545-793B-7EE32E54444B}"/>
              </a:ext>
            </a:extLst>
          </p:cNvPr>
          <p:cNvSpPr>
            <a:spLocks noGrp="1"/>
          </p:cNvSpPr>
          <p:nvPr>
            <p:ph type="title"/>
          </p:nvPr>
        </p:nvSpPr>
        <p:spPr>
          <a:xfrm>
            <a:off x="628650" y="881595"/>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2155357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7019BA9-8992-9C29-45A5-DA9670BAD104}"/>
              </a:ext>
            </a:extLst>
          </p:cNvPr>
          <p:cNvSpPr>
            <a:spLocks noGrp="1"/>
          </p:cNvSpPr>
          <p:nvPr>
            <p:ph type="title"/>
          </p:nvPr>
        </p:nvSpPr>
        <p:spPr>
          <a:xfrm>
            <a:off x="628650" y="881595"/>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41806045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498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 with ic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FE7FB27-A579-63C4-7534-A87EE4845E37}"/>
              </a:ext>
            </a:extLst>
          </p:cNvPr>
          <p:cNvSpPr>
            <a:spLocks noGrp="1"/>
          </p:cNvSpPr>
          <p:nvPr>
            <p:ph idx="1"/>
          </p:nvPr>
        </p:nvSpPr>
        <p:spPr>
          <a:xfrm>
            <a:off x="628650" y="1369218"/>
            <a:ext cx="7886700" cy="3263504"/>
          </a:xfrm>
          <a:prstGeom prst="rect">
            <a:avLst/>
          </a:prstGeom>
        </p:spPr>
        <p:txBody>
          <a:bodyPr/>
          <a:lstStyle>
            <a:lvl1pPr marL="228600" indent="-228600">
              <a:buClr>
                <a:schemeClr val="accent1"/>
              </a:buClr>
              <a:buSzPct val="100000"/>
              <a:buFontTx/>
              <a:buBlip>
                <a:blip r:embed="rId3"/>
              </a:buBlip>
              <a:defRPr b="0" i="0">
                <a:latin typeface="Aptos" panose="020B0004020202020204" pitchFamily="34" charset="0"/>
              </a:defRPr>
            </a:lvl1pPr>
            <a:lvl2pPr marL="685800" indent="-228600">
              <a:buClr>
                <a:schemeClr val="accent1"/>
              </a:buClr>
              <a:buFontTx/>
              <a:buBlip>
                <a:blip r:embed="rId4"/>
              </a:buBlip>
              <a:defRPr b="0" i="0">
                <a:latin typeface="Aptos" panose="020B0004020202020204" pitchFamily="34" charset="0"/>
              </a:defRPr>
            </a:lvl2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62734692-3123-9545-793B-7EE32E54444B}"/>
              </a:ext>
            </a:extLst>
          </p:cNvPr>
          <p:cNvSpPr>
            <a:spLocks noGrp="1"/>
          </p:cNvSpPr>
          <p:nvPr>
            <p:ph type="title"/>
          </p:nvPr>
        </p:nvSpPr>
        <p:spPr>
          <a:xfrm>
            <a:off x="628650" y="881595"/>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3791622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1164414-7FDB-6982-930F-4EA364FC2C3C}"/>
              </a:ext>
            </a:extLst>
          </p:cNvPr>
          <p:cNvSpPr>
            <a:spLocks noGrp="1"/>
          </p:cNvSpPr>
          <p:nvPr>
            <p:ph type="title"/>
          </p:nvPr>
        </p:nvSpPr>
        <p:spPr>
          <a:xfrm>
            <a:off x="628650" y="875604"/>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635535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113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 with ic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AFDD684-47C6-B08C-D456-754DEE8CEAB9}"/>
              </a:ext>
            </a:extLst>
          </p:cNvPr>
          <p:cNvSpPr>
            <a:spLocks noGrp="1"/>
          </p:cNvSpPr>
          <p:nvPr>
            <p:ph idx="1"/>
          </p:nvPr>
        </p:nvSpPr>
        <p:spPr>
          <a:xfrm>
            <a:off x="628650" y="1369218"/>
            <a:ext cx="7886700" cy="3263504"/>
          </a:xfrm>
          <a:prstGeom prst="rect">
            <a:avLst/>
          </a:prstGeom>
        </p:spPr>
        <p:txBody>
          <a:bodyPr/>
          <a:lstStyle>
            <a:lvl1pPr marL="228600" indent="-228600">
              <a:buClr>
                <a:schemeClr val="accent1"/>
              </a:buClr>
              <a:buSzPct val="100000"/>
              <a:buFontTx/>
              <a:buBlip>
                <a:blip r:embed="rId3"/>
              </a:buBlip>
              <a:defRPr b="0" i="0">
                <a:latin typeface="Aptos" panose="020B0004020202020204" pitchFamily="34" charset="0"/>
              </a:defRPr>
            </a:lvl1pPr>
            <a:lvl2pPr marL="685800" indent="-228600">
              <a:buClr>
                <a:schemeClr val="accent1"/>
              </a:buClr>
              <a:buFontTx/>
              <a:buBlip>
                <a:blip r:embed="rId4"/>
              </a:buBlip>
              <a:defRPr b="0" i="0">
                <a:latin typeface="Aptos" panose="020B0004020202020204" pitchFamily="34" charset="0"/>
              </a:defRPr>
            </a:lvl2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53503837-3FD3-6F90-0C67-17F68A3067BD}"/>
              </a:ext>
            </a:extLst>
          </p:cNvPr>
          <p:cNvSpPr>
            <a:spLocks noGrp="1"/>
          </p:cNvSpPr>
          <p:nvPr>
            <p:ph type="title"/>
          </p:nvPr>
        </p:nvSpPr>
        <p:spPr>
          <a:xfrm>
            <a:off x="628650" y="875604"/>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3998017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994207" y="1822491"/>
            <a:ext cx="7155587" cy="1102519"/>
          </a:xfrm>
          <a:prstGeom prst="rect">
            <a:avLst/>
          </a:prstGeom>
        </p:spPr>
        <p:txBody>
          <a:bodyPr/>
          <a:lstStyle>
            <a:lvl1pPr algn="ctr">
              <a:defRPr b="1" i="0">
                <a:solidFill>
                  <a:schemeClr val="bg1"/>
                </a:solidFill>
                <a:latin typeface="Aptos" panose="020B0004020202020204" pitchFamily="34" charset="0"/>
              </a:defRPr>
            </a:lvl1pPr>
          </a:lstStyle>
          <a:p>
            <a:r>
              <a:rPr lang="en-US"/>
              <a:t>Title</a:t>
            </a:r>
          </a:p>
        </p:txBody>
      </p:sp>
      <p:sp>
        <p:nvSpPr>
          <p:cNvPr id="11" name="Subtitle 2"/>
          <p:cNvSpPr>
            <a:spLocks noGrp="1"/>
          </p:cNvSpPr>
          <p:nvPr>
            <p:ph type="subTitle" idx="1" hasCustomPrompt="1"/>
          </p:nvPr>
        </p:nvSpPr>
        <p:spPr>
          <a:xfrm>
            <a:off x="994207" y="2925010"/>
            <a:ext cx="7155587" cy="756239"/>
          </a:xfrm>
          <a:prstGeom prst="rect">
            <a:avLst/>
          </a:prstGeom>
        </p:spPr>
        <p:txBody>
          <a:bodyPr/>
          <a:lstStyle>
            <a:lvl1pPr marL="0" indent="0" algn="ctr">
              <a:buNone/>
              <a:defRPr b="1" i="0" baseline="0">
                <a:solidFill>
                  <a:srgbClr val="1361A5"/>
                </a:solidFill>
                <a:latin typeface="Aptos SemiBold" panose="020B0004020202020204" pitchFamily="34" charset="0"/>
              </a:defRPr>
            </a:lvl1pPr>
          </a:lstStyle>
          <a:p>
            <a:r>
              <a:rPr lang="en-US"/>
              <a:t>Sub Title</a:t>
            </a:r>
          </a:p>
        </p:txBody>
      </p:sp>
    </p:spTree>
    <p:extLst>
      <p:ext uri="{BB962C8B-B14F-4D97-AF65-F5344CB8AC3E}">
        <p14:creationId xmlns:p14="http://schemas.microsoft.com/office/powerpoint/2010/main" val="2609801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C85618-2834-932F-1561-378C3FC0279F}"/>
              </a:ext>
            </a:extLst>
          </p:cNvPr>
          <p:cNvSpPr>
            <a:spLocks noGrp="1"/>
          </p:cNvSpPr>
          <p:nvPr>
            <p:ph type="title"/>
          </p:nvPr>
        </p:nvSpPr>
        <p:spPr>
          <a:xfrm>
            <a:off x="628650" y="881595"/>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
        <p:nvSpPr>
          <p:cNvPr id="5" name="Content Placeholder 2">
            <a:extLst>
              <a:ext uri="{FF2B5EF4-FFF2-40B4-BE49-F238E27FC236}">
                <a16:creationId xmlns:a16="http://schemas.microsoft.com/office/drawing/2014/main" id="{A4AF2E5C-98FB-798C-C565-B9A623E0813E}"/>
              </a:ext>
            </a:extLst>
          </p:cNvPr>
          <p:cNvSpPr>
            <a:spLocks noGrp="1"/>
          </p:cNvSpPr>
          <p:nvPr>
            <p:ph idx="1"/>
          </p:nvPr>
        </p:nvSpPr>
        <p:spPr>
          <a:xfrm>
            <a:off x="628650" y="1369218"/>
            <a:ext cx="7886700" cy="3263504"/>
          </a:xfrm>
          <a:prstGeom prst="rect">
            <a:avLst/>
          </a:prstGeom>
        </p:spPr>
        <p:txBody>
          <a:bodyPr/>
          <a:lstStyle>
            <a:lvl1pPr marL="228600" indent="-228600">
              <a:buClr>
                <a:schemeClr val="accent1"/>
              </a:buClr>
              <a:buSzPct val="100000"/>
              <a:buFontTx/>
              <a:buBlip>
                <a:blip r:embed="rId2"/>
              </a:buBlip>
              <a:defRPr b="0" i="0">
                <a:latin typeface="Aptos" panose="020B0004020202020204" pitchFamily="34" charset="0"/>
              </a:defRPr>
            </a:lvl1pPr>
            <a:lvl2pPr marL="685800" indent="-228600">
              <a:buClr>
                <a:schemeClr val="accent1"/>
              </a:buClr>
              <a:buFontTx/>
              <a:buBlip>
                <a:blip r:embed="rId3"/>
              </a:buBlip>
              <a:defRPr b="0" i="0">
                <a:latin typeface="Aptos" panose="020B000402020202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34889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6AD4A70-591B-EC02-EA3E-21D154D3A3E0}"/>
              </a:ext>
            </a:extLst>
          </p:cNvPr>
          <p:cNvSpPr>
            <a:spLocks noGrp="1"/>
          </p:cNvSpPr>
          <p:nvPr>
            <p:ph type="title"/>
          </p:nvPr>
        </p:nvSpPr>
        <p:spPr>
          <a:xfrm>
            <a:off x="628650" y="881595"/>
            <a:ext cx="7886700" cy="487623"/>
          </a:xfrm>
          <a:prstGeom prst="rect">
            <a:avLst/>
          </a:prstGeom>
        </p:spPr>
        <p:txBody>
          <a:bodyPr>
            <a:normAutofit/>
          </a:bodyPr>
          <a:lstStyle>
            <a:lvl1pPr>
              <a:defRPr sz="3500" b="1" i="0">
                <a:latin typeface="Aptos"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2252634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8734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7.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2.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841285"/>
      </p:ext>
    </p:extLst>
  </p:cSld>
  <p:clrMap bg1="lt1" tx1="dk1" bg2="lt2" tx2="dk2" accent1="accent1" accent2="accent2" accent3="accent3" accent4="accent4" accent5="accent5" accent6="accent6" hlink="hlink" folHlink="folHlink"/>
  <p:sldLayoutIdLst>
    <p:sldLayoutId id="2147483790" r:id="rId1"/>
    <p:sldLayoutId id="2147483787" r:id="rId2"/>
    <p:sldLayoutId id="2147483788" r:id="rId3"/>
    <p:sldLayoutId id="2147483789" r:id="rId4"/>
    <p:sldLayoutId id="2147483811" r:id="rId5"/>
  </p:sldLayoutIdLst>
  <p:txStyles>
    <p:titleStyle>
      <a:lvl1pPr algn="l" defTabSz="914400" rtl="0" eaLnBrk="1" latinLnBrk="0" hangingPunct="1">
        <a:lnSpc>
          <a:spcPct val="90000"/>
        </a:lnSpc>
        <a:spcBef>
          <a:spcPct val="0"/>
        </a:spcBef>
        <a:buNone/>
        <a:defRPr sz="4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26463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812" r:id="rId5"/>
  </p:sldLayoutIdLst>
  <p:txStyles>
    <p:titleStyle>
      <a:lvl1pPr algn="l" defTabSz="914400" rtl="0" eaLnBrk="1" latinLnBrk="0" hangingPunct="1">
        <a:lnSpc>
          <a:spcPct val="90000"/>
        </a:lnSpc>
        <a:spcBef>
          <a:spcPct val="0"/>
        </a:spcBef>
        <a:buNone/>
        <a:defRPr sz="4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102235"/>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13" r:id="rId5"/>
  </p:sldLayoutIdLst>
  <p:txStyles>
    <p:titleStyle>
      <a:lvl1pPr algn="l" defTabSz="914400" rtl="0" eaLnBrk="1" latinLnBrk="0" hangingPunct="1">
        <a:lnSpc>
          <a:spcPct val="90000"/>
        </a:lnSpc>
        <a:spcBef>
          <a:spcPct val="0"/>
        </a:spcBef>
        <a:buNone/>
        <a:defRPr sz="4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245712"/>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14" r:id="rId5"/>
  </p:sldLayoutIdLst>
  <p:txStyles>
    <p:titleStyle>
      <a:lvl1pPr algn="l" defTabSz="914400" rtl="0" eaLnBrk="1" latinLnBrk="0" hangingPunct="1">
        <a:lnSpc>
          <a:spcPct val="90000"/>
        </a:lnSpc>
        <a:spcBef>
          <a:spcPct val="0"/>
        </a:spcBef>
        <a:buNone/>
        <a:defRPr sz="4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22659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5" r:id="rId5"/>
  </p:sldLayoutIdLst>
  <p:txStyles>
    <p:titleStyle>
      <a:lvl1pPr algn="l" defTabSz="914400" rtl="0" eaLnBrk="1" latinLnBrk="0" hangingPunct="1">
        <a:lnSpc>
          <a:spcPct val="90000"/>
        </a:lnSpc>
        <a:spcBef>
          <a:spcPct val="0"/>
        </a:spcBef>
        <a:buNone/>
        <a:defRPr sz="4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3.xml"/><Relationship Id="rId5" Type="http://schemas.openxmlformats.org/officeDocument/2006/relationships/image" Target="../media/image41.png"/><Relationship Id="rId4" Type="http://schemas.openxmlformats.org/officeDocument/2006/relationships/hyperlink" Target="https://pharmacyforme.org/sites/default/files/ApplyingtoPharmacySchool-2022-23.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pharmacyforme.org/pharmacy-career-quiz"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pharmacyforme.org/" TargetMode="External"/><Relationship Id="rId7"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pharmacyforme.org/subscribe"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pharmacyforme.org/sites/default/files/2025-01/Pharm4Me-STEM-Activities-List-2025.pdf" TargetMode="Externa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video" Target="https://player.vimeo.com/video/951665839?app_id=122963" TargetMode="External"/><Relationship Id="rId5" Type="http://schemas.openxmlformats.org/officeDocument/2006/relationships/image" Target="../media/image31.jpeg"/><Relationship Id="rId4" Type="http://schemas.openxmlformats.org/officeDocument/2006/relationships/hyperlink" Target="https://www.yourpharmacist.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5568045-6C8D-D73F-6969-980F7310A948}"/>
              </a:ext>
            </a:extLst>
          </p:cNvPr>
          <p:cNvSpPr>
            <a:spLocks noGrp="1"/>
          </p:cNvSpPr>
          <p:nvPr>
            <p:ph idx="1"/>
          </p:nvPr>
        </p:nvSpPr>
        <p:spPr/>
        <p:txBody>
          <a:bodyPr/>
          <a:lstStyle/>
          <a:p>
            <a:pPr marL="0" indent="0">
              <a:buNone/>
            </a:pPr>
            <a:r>
              <a:rPr lang="en-US" sz="1200" dirty="0"/>
              <a:t>Welcome! </a:t>
            </a:r>
          </a:p>
          <a:p>
            <a:pPr marL="0" indent="0">
              <a:buNone/>
            </a:pPr>
            <a:r>
              <a:rPr lang="en-US" sz="1200" dirty="0"/>
              <a:t>This pre-made pharmacy presentation is designed to introduce middle school students to the world of pharmacy in a fun and simple way. It covers key topics like what pharmacists do, where they work, and how they help people stay healthy.  </a:t>
            </a:r>
          </a:p>
          <a:p>
            <a:pPr marL="0" indent="0">
              <a:buNone/>
            </a:pPr>
            <a:r>
              <a:rPr lang="en-US" sz="1200" dirty="0"/>
              <a:t>Feel free to customize the slides however you’d like! You can add personal stories, adjust the language to fit your students' level, or include interactive activities to make the lesson more engaging. This presentation is just a starting point—make it your own to best fit your teaching style and audience!  </a:t>
            </a:r>
          </a:p>
          <a:p>
            <a:pPr marL="0" indent="0">
              <a:buNone/>
            </a:pPr>
            <a:r>
              <a:rPr lang="en-US" sz="1200" dirty="0"/>
              <a:t>Enjoy sharing the exciting world of pharmacy with your students! </a:t>
            </a:r>
          </a:p>
          <a:p>
            <a:pPr marL="0" indent="0">
              <a:buNone/>
            </a:pPr>
            <a:r>
              <a:rPr lang="en-US" sz="1200" dirty="0"/>
              <a:t>Sincerely,</a:t>
            </a:r>
          </a:p>
          <a:p>
            <a:pPr marL="0" indent="0">
              <a:lnSpc>
                <a:spcPct val="100000"/>
              </a:lnSpc>
              <a:spcBef>
                <a:spcPts val="0"/>
              </a:spcBef>
              <a:buNone/>
            </a:pPr>
            <a:r>
              <a:rPr lang="en-US" sz="1200" dirty="0"/>
              <a:t>AACP Staff</a:t>
            </a:r>
          </a:p>
          <a:p>
            <a:pPr marL="0" indent="0">
              <a:lnSpc>
                <a:spcPct val="100000"/>
              </a:lnSpc>
              <a:spcBef>
                <a:spcPts val="0"/>
              </a:spcBef>
              <a:buNone/>
            </a:pPr>
            <a:endParaRPr lang="en-US" sz="1200" dirty="0"/>
          </a:p>
          <a:p>
            <a:pPr marL="0" indent="0">
              <a:lnSpc>
                <a:spcPct val="100000"/>
              </a:lnSpc>
              <a:spcBef>
                <a:spcPts val="0"/>
              </a:spcBef>
              <a:buNone/>
            </a:pPr>
            <a:r>
              <a:rPr lang="en-US" sz="1200" dirty="0"/>
              <a:t>American Association of Colleges of Pharmacy</a:t>
            </a:r>
          </a:p>
          <a:p>
            <a:pPr marL="0" indent="0">
              <a:lnSpc>
                <a:spcPct val="100000"/>
              </a:lnSpc>
              <a:spcBef>
                <a:spcPts val="0"/>
              </a:spcBef>
              <a:buNone/>
            </a:pPr>
            <a:r>
              <a:rPr lang="en-US" sz="1200" dirty="0"/>
              <a:t>1400 Crystal Drive, Suite 300 ▪ Arlington, VA 22202</a:t>
            </a:r>
          </a:p>
          <a:p>
            <a:pPr marL="0" indent="0">
              <a:lnSpc>
                <a:spcPct val="100000"/>
              </a:lnSpc>
              <a:spcBef>
                <a:spcPts val="0"/>
              </a:spcBef>
              <a:buNone/>
            </a:pPr>
            <a:r>
              <a:rPr lang="en-US" sz="1200" dirty="0"/>
              <a:t>703.739.2330 (main)</a:t>
            </a:r>
          </a:p>
          <a:p>
            <a:pPr marL="0" indent="0">
              <a:lnSpc>
                <a:spcPct val="100000"/>
              </a:lnSpc>
              <a:spcBef>
                <a:spcPts val="0"/>
              </a:spcBef>
              <a:buNone/>
            </a:pPr>
            <a:r>
              <a:rPr lang="en-US" sz="1200" dirty="0"/>
              <a:t>pharm4me@aacp.org</a:t>
            </a:r>
          </a:p>
          <a:p>
            <a:pPr marL="0" indent="0">
              <a:lnSpc>
                <a:spcPct val="100000"/>
              </a:lnSpc>
              <a:spcBef>
                <a:spcPts val="0"/>
              </a:spcBef>
              <a:buNone/>
            </a:pPr>
            <a:r>
              <a:rPr lang="en-US" sz="1200" dirty="0"/>
              <a:t>www.aacp.org, www.pharmacyforme.org</a:t>
            </a:r>
          </a:p>
          <a:p>
            <a:pPr marL="0" indent="0">
              <a:buNone/>
            </a:pPr>
            <a:endParaRPr lang="en-US" sz="1200" dirty="0"/>
          </a:p>
        </p:txBody>
      </p:sp>
      <p:sp>
        <p:nvSpPr>
          <p:cNvPr id="4" name="Title 3">
            <a:extLst>
              <a:ext uri="{FF2B5EF4-FFF2-40B4-BE49-F238E27FC236}">
                <a16:creationId xmlns:a16="http://schemas.microsoft.com/office/drawing/2014/main" id="{599206CC-38D5-2D98-0446-F7F64BD595E6}"/>
              </a:ext>
            </a:extLst>
          </p:cNvPr>
          <p:cNvSpPr>
            <a:spLocks noGrp="1"/>
          </p:cNvSpPr>
          <p:nvPr>
            <p:ph type="title"/>
          </p:nvPr>
        </p:nvSpPr>
        <p:spPr/>
        <p:txBody>
          <a:bodyPr>
            <a:normAutofit fontScale="90000"/>
          </a:bodyPr>
          <a:lstStyle/>
          <a:p>
            <a:r>
              <a:rPr lang="en-US" sz="3600" dirty="0"/>
              <a:t>How to Use This Pharm4Me Presentation</a:t>
            </a:r>
            <a:endParaRPr lang="en-US" dirty="0"/>
          </a:p>
        </p:txBody>
      </p:sp>
    </p:spTree>
    <p:extLst>
      <p:ext uri="{BB962C8B-B14F-4D97-AF65-F5344CB8AC3E}">
        <p14:creationId xmlns:p14="http://schemas.microsoft.com/office/powerpoint/2010/main" val="1810783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CA117-505F-50CB-B487-761D54F98FD7}"/>
            </a:ext>
          </a:extLst>
        </p:cNvPr>
        <p:cNvGrpSpPr/>
        <p:nvPr/>
      </p:nvGrpSpPr>
      <p:grpSpPr>
        <a:xfrm>
          <a:off x="0" y="0"/>
          <a:ext cx="0" cy="0"/>
          <a:chOff x="0" y="0"/>
          <a:chExt cx="0" cy="0"/>
        </a:xfrm>
      </p:grpSpPr>
      <p:sp>
        <p:nvSpPr>
          <p:cNvPr id="9" name="Title 2">
            <a:extLst>
              <a:ext uri="{FF2B5EF4-FFF2-40B4-BE49-F238E27FC236}">
                <a16:creationId xmlns:a16="http://schemas.microsoft.com/office/drawing/2014/main" id="{DC01DB3C-0C60-05C1-3E33-3A8C18402134}"/>
              </a:ext>
            </a:extLst>
          </p:cNvPr>
          <p:cNvSpPr>
            <a:spLocks noGrp="1"/>
          </p:cNvSpPr>
          <p:nvPr>
            <p:ph type="title" idx="4294967295"/>
          </p:nvPr>
        </p:nvSpPr>
        <p:spPr>
          <a:xfrm>
            <a:off x="628650" y="891535"/>
            <a:ext cx="7886700" cy="487363"/>
          </a:xfrm>
          <a:prstGeom prst="rect">
            <a:avLst/>
          </a:prstGeom>
        </p:spPr>
        <p:txBody>
          <a:bodyPr>
            <a:noAutofit/>
          </a:bodyPr>
          <a:lstStyle/>
          <a:p>
            <a:pPr algn="ctr"/>
            <a:r>
              <a:rPr lang="en-US" sz="3200" b="1">
                <a:solidFill>
                  <a:schemeClr val="accent1"/>
                </a:solidFill>
                <a:latin typeface="Aptos" panose="020B0004020202020204" pitchFamily="34" charset="0"/>
              </a:rPr>
              <a:t>Other Pharmacy Careers</a:t>
            </a:r>
          </a:p>
        </p:txBody>
      </p:sp>
      <p:pic>
        <p:nvPicPr>
          <p:cNvPr id="6" name="Picture 5" descr="A person and person in lab coats standing on stairs&#10;&#10;AI-generated content may be incorrect.">
            <a:extLst>
              <a:ext uri="{FF2B5EF4-FFF2-40B4-BE49-F238E27FC236}">
                <a16:creationId xmlns:a16="http://schemas.microsoft.com/office/drawing/2014/main" id="{57EABF66-A6C4-8D52-6AF2-85453489E05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3441" y="1697047"/>
            <a:ext cx="4322937" cy="288218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DFF19528-FC60-6B42-821D-3AD07D16F5DB}"/>
              </a:ext>
            </a:extLst>
          </p:cNvPr>
          <p:cNvSpPr txBox="1"/>
          <p:nvPr/>
        </p:nvSpPr>
        <p:spPr>
          <a:xfrm>
            <a:off x="4969042" y="1945017"/>
            <a:ext cx="3886200"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Pharmacy Technicians*</a:t>
            </a:r>
          </a:p>
          <a:p>
            <a:pPr marL="285750" indent="-285750">
              <a:buFont typeface="Arial" panose="020B0604020202020204" pitchFamily="34" charset="0"/>
              <a:buChar char="•"/>
            </a:pPr>
            <a:r>
              <a:rPr lang="en-US" sz="2000" dirty="0"/>
              <a:t>Pharmaceutical Scientists</a:t>
            </a:r>
          </a:p>
          <a:p>
            <a:pPr marL="285750" indent="-285750">
              <a:buFont typeface="Arial" panose="020B0604020202020204" pitchFamily="34" charset="0"/>
              <a:buChar char="•"/>
            </a:pPr>
            <a:r>
              <a:rPr lang="en-US" sz="2000" dirty="0"/>
              <a:t>Regulatory Specialists</a:t>
            </a:r>
          </a:p>
          <a:p>
            <a:pPr marL="285750" indent="-285750">
              <a:buFont typeface="Arial" panose="020B0604020202020204" pitchFamily="34" charset="0"/>
              <a:buChar char="•"/>
            </a:pPr>
            <a:r>
              <a:rPr lang="en-US" sz="2000" dirty="0"/>
              <a:t>And more!</a:t>
            </a:r>
          </a:p>
        </p:txBody>
      </p:sp>
      <p:pic>
        <p:nvPicPr>
          <p:cNvPr id="2" name="Picture 1" descr="A green and blue sign with two people&#10;&#10;AI-generated content may be incorrect.">
            <a:extLst>
              <a:ext uri="{FF2B5EF4-FFF2-40B4-BE49-F238E27FC236}">
                <a16:creationId xmlns:a16="http://schemas.microsoft.com/office/drawing/2014/main" id="{B207BADA-3787-1D5F-BAC9-6D8F1EA95B23}"/>
              </a:ext>
            </a:extLst>
          </p:cNvPr>
          <p:cNvPicPr>
            <a:picLocks noChangeAspect="1"/>
          </p:cNvPicPr>
          <p:nvPr/>
        </p:nvPicPr>
        <p:blipFill>
          <a:blip r:embed="rId4"/>
          <a:stretch>
            <a:fillRect/>
          </a:stretch>
        </p:blipFill>
        <p:spPr>
          <a:xfrm>
            <a:off x="5292436" y="3169088"/>
            <a:ext cx="3458123" cy="1410142"/>
          </a:xfrm>
          <a:prstGeom prst="rect">
            <a:avLst/>
          </a:prstGeom>
        </p:spPr>
      </p:pic>
    </p:spTree>
    <p:extLst>
      <p:ext uri="{BB962C8B-B14F-4D97-AF65-F5344CB8AC3E}">
        <p14:creationId xmlns:p14="http://schemas.microsoft.com/office/powerpoint/2010/main" val="2483240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15608-36B0-A3A6-3EE7-6C8A44D19B40}"/>
              </a:ext>
            </a:extLst>
          </p:cNvPr>
          <p:cNvSpPr>
            <a:spLocks noGrp="1"/>
          </p:cNvSpPr>
          <p:nvPr>
            <p:ph type="title"/>
          </p:nvPr>
        </p:nvSpPr>
        <p:spPr/>
        <p:txBody>
          <a:bodyPr>
            <a:normAutofit/>
          </a:bodyPr>
          <a:lstStyle/>
          <a:p>
            <a:pPr algn="ctr"/>
            <a:r>
              <a:rPr lang="en-US" sz="2700">
                <a:solidFill>
                  <a:schemeClr val="accent1"/>
                </a:solidFill>
              </a:rPr>
              <a:t>How to become a Pharmacist</a:t>
            </a:r>
          </a:p>
        </p:txBody>
      </p:sp>
      <p:pic>
        <p:nvPicPr>
          <p:cNvPr id="3" name="Screen Recording 2025-01-14 163749">
            <a:hlinkClick r:id="" action="ppaction://media"/>
            <a:extLst>
              <a:ext uri="{FF2B5EF4-FFF2-40B4-BE49-F238E27FC236}">
                <a16:creationId xmlns:a16="http://schemas.microsoft.com/office/drawing/2014/main" id="{D60C69C3-410B-770F-7A7B-2C0C2B8771D8}"/>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1918"/>
          <a:stretch/>
        </p:blipFill>
        <p:spPr>
          <a:xfrm>
            <a:off x="0" y="1576252"/>
            <a:ext cx="5240119" cy="3021893"/>
          </a:xfrm>
          <a:prstGeom prst="rect">
            <a:avLst/>
          </a:prstGeom>
        </p:spPr>
      </p:pic>
      <p:sp>
        <p:nvSpPr>
          <p:cNvPr id="5" name="TextBox 4">
            <a:extLst>
              <a:ext uri="{FF2B5EF4-FFF2-40B4-BE49-F238E27FC236}">
                <a16:creationId xmlns:a16="http://schemas.microsoft.com/office/drawing/2014/main" id="{38CDC59E-1D1C-72F4-672B-A07F821A0FBD}"/>
              </a:ext>
            </a:extLst>
          </p:cNvPr>
          <p:cNvSpPr txBox="1"/>
          <p:nvPr/>
        </p:nvSpPr>
        <p:spPr>
          <a:xfrm>
            <a:off x="4941180" y="2139164"/>
            <a:ext cx="4079727" cy="1477328"/>
          </a:xfrm>
          <a:prstGeom prst="rect">
            <a:avLst/>
          </a:prstGeom>
          <a:noFill/>
        </p:spPr>
        <p:txBody>
          <a:bodyPr wrap="square" rtlCol="0">
            <a:spAutoFit/>
          </a:bodyPr>
          <a:lstStyle/>
          <a:p>
            <a:r>
              <a:rPr lang="en-US">
                <a:solidFill>
                  <a:schemeClr val="bg1"/>
                </a:solidFill>
                <a:latin typeface="Aptos" panose="020B0004020202020204" pitchFamily="34" charset="0"/>
              </a:rPr>
              <a:t>After high school:</a:t>
            </a:r>
          </a:p>
          <a:p>
            <a:pPr marL="457200" indent="-457200">
              <a:buAutoNum type="arabicPeriod"/>
            </a:pPr>
            <a:r>
              <a:rPr lang="en-US">
                <a:solidFill>
                  <a:schemeClr val="accent2"/>
                </a:solidFill>
                <a:latin typeface="Aptos" panose="020B0004020202020204" pitchFamily="34" charset="0"/>
              </a:rPr>
              <a:t>Go to college </a:t>
            </a:r>
          </a:p>
          <a:p>
            <a:pPr marL="457200" indent="-457200">
              <a:buAutoNum type="arabicPeriod"/>
            </a:pPr>
            <a:r>
              <a:rPr lang="en-US">
                <a:solidFill>
                  <a:schemeClr val="accent4">
                    <a:lumMod val="75000"/>
                  </a:schemeClr>
                </a:solidFill>
                <a:latin typeface="Aptos" panose="020B0004020202020204" pitchFamily="34" charset="0"/>
              </a:rPr>
              <a:t>Go to pharmacy school </a:t>
            </a:r>
          </a:p>
          <a:p>
            <a:pPr marL="457200" indent="-457200">
              <a:buAutoNum type="arabicPeriod"/>
            </a:pPr>
            <a:r>
              <a:rPr lang="en-US">
                <a:solidFill>
                  <a:schemeClr val="accent3"/>
                </a:solidFill>
                <a:latin typeface="Aptos" panose="020B0004020202020204" pitchFamily="34" charset="0"/>
              </a:rPr>
              <a:t>Complete licensure exam</a:t>
            </a:r>
          </a:p>
          <a:p>
            <a:pPr marL="457200" indent="-457200">
              <a:buAutoNum type="arabicPeriod"/>
            </a:pPr>
            <a:r>
              <a:rPr lang="en-US">
                <a:solidFill>
                  <a:schemeClr val="accent1"/>
                </a:solidFill>
                <a:latin typeface="Aptos" panose="020B0004020202020204" pitchFamily="34" charset="0"/>
              </a:rPr>
              <a:t>Optional: Residency or Fellowship</a:t>
            </a:r>
          </a:p>
        </p:txBody>
      </p:sp>
    </p:spTree>
    <p:extLst>
      <p:ext uri="{BB962C8B-B14F-4D97-AF65-F5344CB8AC3E}">
        <p14:creationId xmlns:p14="http://schemas.microsoft.com/office/powerpoint/2010/main" val="278426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F74B1-4E0B-7684-8A2A-24569E2C1123}"/>
              </a:ext>
            </a:extLst>
          </p:cNvPr>
          <p:cNvSpPr>
            <a:spLocks noGrp="1"/>
          </p:cNvSpPr>
          <p:nvPr>
            <p:ph type="title"/>
          </p:nvPr>
        </p:nvSpPr>
        <p:spPr/>
        <p:txBody>
          <a:bodyPr>
            <a:normAutofit fontScale="90000"/>
          </a:bodyPr>
          <a:lstStyle/>
          <a:p>
            <a:pPr algn="ctr"/>
            <a:r>
              <a:rPr lang="en-US" dirty="0">
                <a:solidFill>
                  <a:srgbClr val="078096"/>
                </a:solidFill>
              </a:rPr>
              <a:t>Pharmacy Admission Fast Facts</a:t>
            </a:r>
          </a:p>
        </p:txBody>
      </p:sp>
      <p:pic>
        <p:nvPicPr>
          <p:cNvPr id="6" name="Picture 5">
            <a:extLst>
              <a:ext uri="{FF2B5EF4-FFF2-40B4-BE49-F238E27FC236}">
                <a16:creationId xmlns:a16="http://schemas.microsoft.com/office/drawing/2014/main" id="{1F79D253-FD35-184B-2BA6-32C17ACF332C}"/>
              </a:ext>
            </a:extLst>
          </p:cNvPr>
          <p:cNvPicPr>
            <a:picLocks noChangeAspect="1"/>
          </p:cNvPicPr>
          <p:nvPr/>
        </p:nvPicPr>
        <p:blipFill>
          <a:blip r:embed="rId2"/>
          <a:stretch>
            <a:fillRect/>
          </a:stretch>
        </p:blipFill>
        <p:spPr>
          <a:xfrm>
            <a:off x="822126" y="3094796"/>
            <a:ext cx="4334973" cy="1167109"/>
          </a:xfrm>
          <a:prstGeom prst="rect">
            <a:avLst/>
          </a:prstGeom>
        </p:spPr>
      </p:pic>
      <p:pic>
        <p:nvPicPr>
          <p:cNvPr id="10" name="Picture 9">
            <a:extLst>
              <a:ext uri="{FF2B5EF4-FFF2-40B4-BE49-F238E27FC236}">
                <a16:creationId xmlns:a16="http://schemas.microsoft.com/office/drawing/2014/main" id="{3BF0EE4C-099C-9D97-1971-84D0054473D2}"/>
              </a:ext>
            </a:extLst>
          </p:cNvPr>
          <p:cNvPicPr>
            <a:picLocks noChangeAspect="1"/>
          </p:cNvPicPr>
          <p:nvPr/>
        </p:nvPicPr>
        <p:blipFill>
          <a:blip r:embed="rId3"/>
          <a:stretch>
            <a:fillRect/>
          </a:stretch>
        </p:blipFill>
        <p:spPr>
          <a:xfrm>
            <a:off x="5245022" y="1748107"/>
            <a:ext cx="2861486" cy="2545830"/>
          </a:xfrm>
          <a:prstGeom prst="rect">
            <a:avLst/>
          </a:prstGeom>
        </p:spPr>
      </p:pic>
      <p:sp>
        <p:nvSpPr>
          <p:cNvPr id="13" name="TextBox 7">
            <a:extLst>
              <a:ext uri="{FF2B5EF4-FFF2-40B4-BE49-F238E27FC236}">
                <a16:creationId xmlns:a16="http://schemas.microsoft.com/office/drawing/2014/main" id="{7C420700-AE63-3725-DCB2-EDA37156BBBA}"/>
              </a:ext>
            </a:extLst>
          </p:cNvPr>
          <p:cNvSpPr txBox="1"/>
          <p:nvPr/>
        </p:nvSpPr>
        <p:spPr>
          <a:xfrm>
            <a:off x="0" y="4889584"/>
            <a:ext cx="6802843" cy="25391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i="1" dirty="0"/>
              <a:t>Source: </a:t>
            </a:r>
            <a:r>
              <a:rPr lang="en-US" sz="1050" i="1" dirty="0" err="1">
                <a:hlinkClick r:id="rId4"/>
              </a:rPr>
              <a:t>PharmCAS</a:t>
            </a:r>
            <a:r>
              <a:rPr lang="en-US" sz="1050" i="1" dirty="0">
                <a:hlinkClick r:id="rId4"/>
              </a:rPr>
              <a:t> “Building the Future of Pharmacy” Infographic</a:t>
            </a:r>
            <a:endParaRPr lang="en-US" sz="1050" i="1" dirty="0"/>
          </a:p>
        </p:txBody>
      </p:sp>
      <p:pic>
        <p:nvPicPr>
          <p:cNvPr id="15" name="Picture 14" descr="A black background with blue text&#10;&#10;AI-generated content may be incorrect.">
            <a:extLst>
              <a:ext uri="{FF2B5EF4-FFF2-40B4-BE49-F238E27FC236}">
                <a16:creationId xmlns:a16="http://schemas.microsoft.com/office/drawing/2014/main" id="{B3938887-7453-1003-758E-D9036F8F4FBD}"/>
              </a:ext>
            </a:extLst>
          </p:cNvPr>
          <p:cNvPicPr>
            <a:picLocks noChangeAspect="1"/>
          </p:cNvPicPr>
          <p:nvPr/>
        </p:nvPicPr>
        <p:blipFill>
          <a:blip r:embed="rId5"/>
          <a:stretch>
            <a:fillRect/>
          </a:stretch>
        </p:blipFill>
        <p:spPr>
          <a:xfrm>
            <a:off x="894617" y="1658815"/>
            <a:ext cx="5391883" cy="1309656"/>
          </a:xfrm>
          <a:prstGeom prst="rect">
            <a:avLst/>
          </a:prstGeom>
        </p:spPr>
      </p:pic>
    </p:spTree>
    <p:extLst>
      <p:ext uri="{BB962C8B-B14F-4D97-AF65-F5344CB8AC3E}">
        <p14:creationId xmlns:p14="http://schemas.microsoft.com/office/powerpoint/2010/main" val="1253607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15608-36B0-A3A6-3EE7-6C8A44D19B40}"/>
              </a:ext>
            </a:extLst>
          </p:cNvPr>
          <p:cNvSpPr>
            <a:spLocks noGrp="1"/>
          </p:cNvSpPr>
          <p:nvPr>
            <p:ph type="title"/>
          </p:nvPr>
        </p:nvSpPr>
        <p:spPr/>
        <p:txBody>
          <a:bodyPr>
            <a:normAutofit/>
          </a:bodyPr>
          <a:lstStyle/>
          <a:p>
            <a:pPr algn="ctr"/>
            <a:r>
              <a:rPr lang="en-US" sz="2700" dirty="0">
                <a:solidFill>
                  <a:schemeClr val="accent1"/>
                </a:solidFill>
              </a:rPr>
              <a:t>What Can You Do Now?</a:t>
            </a:r>
          </a:p>
        </p:txBody>
      </p:sp>
      <p:sp>
        <p:nvSpPr>
          <p:cNvPr id="5" name="TextBox 4">
            <a:extLst>
              <a:ext uri="{FF2B5EF4-FFF2-40B4-BE49-F238E27FC236}">
                <a16:creationId xmlns:a16="http://schemas.microsoft.com/office/drawing/2014/main" id="{38CDC59E-1D1C-72F4-672B-A07F821A0FBD}"/>
              </a:ext>
            </a:extLst>
          </p:cNvPr>
          <p:cNvSpPr txBox="1"/>
          <p:nvPr/>
        </p:nvSpPr>
        <p:spPr>
          <a:xfrm>
            <a:off x="5362039" y="1589304"/>
            <a:ext cx="3616498" cy="2031325"/>
          </a:xfrm>
          <a:prstGeom prst="rect">
            <a:avLst/>
          </a:prstGeom>
          <a:noFill/>
        </p:spPr>
        <p:txBody>
          <a:bodyPr wrap="square" rtlCol="0">
            <a:spAutoFit/>
          </a:bodyPr>
          <a:lstStyle/>
          <a:p>
            <a:r>
              <a:rPr lang="en-US" dirty="0">
                <a:solidFill>
                  <a:schemeClr val="bg1"/>
                </a:solidFill>
                <a:latin typeface="Aptos" panose="020B0004020202020204" pitchFamily="34" charset="0"/>
              </a:rPr>
              <a:t>Right now, you should:</a:t>
            </a:r>
          </a:p>
          <a:p>
            <a:pPr marL="285750" indent="-285750">
              <a:buFont typeface="Arial" panose="020B0604020202020204" pitchFamily="34" charset="0"/>
              <a:buChar char="•"/>
            </a:pPr>
            <a:r>
              <a:rPr lang="en-US" dirty="0">
                <a:solidFill>
                  <a:schemeClr val="bg1"/>
                </a:solidFill>
                <a:latin typeface="Aptos" panose="020B0004020202020204" pitchFamily="34" charset="0"/>
              </a:rPr>
              <a:t>Talk to a </a:t>
            </a:r>
            <a:r>
              <a:rPr lang="en-US" b="1" dirty="0">
                <a:solidFill>
                  <a:schemeClr val="accent4"/>
                </a:solidFill>
                <a:latin typeface="Aptos" panose="020B0004020202020204" pitchFamily="34" charset="0"/>
              </a:rPr>
              <a:t>pharmacist</a:t>
            </a:r>
          </a:p>
          <a:p>
            <a:pPr marL="285750" indent="-285750">
              <a:buFont typeface="Arial" panose="020B0604020202020204" pitchFamily="34" charset="0"/>
              <a:buChar char="•"/>
            </a:pPr>
            <a:r>
              <a:rPr lang="en-US" dirty="0">
                <a:solidFill>
                  <a:schemeClr val="bg1"/>
                </a:solidFill>
                <a:latin typeface="Aptos" panose="020B0004020202020204" pitchFamily="34" charset="0"/>
              </a:rPr>
              <a:t>Learn about </a:t>
            </a:r>
            <a:r>
              <a:rPr lang="en-US" b="1" dirty="0">
                <a:solidFill>
                  <a:schemeClr val="accent2"/>
                </a:solidFill>
                <a:latin typeface="Aptos" panose="020B0004020202020204" pitchFamily="34" charset="0"/>
              </a:rPr>
              <a:t>medicines</a:t>
            </a:r>
          </a:p>
          <a:p>
            <a:pPr marL="285750" indent="-285750">
              <a:buFont typeface="Arial" panose="020B0604020202020204" pitchFamily="34" charset="0"/>
              <a:buChar char="•"/>
            </a:pPr>
            <a:r>
              <a:rPr lang="en-US" dirty="0">
                <a:solidFill>
                  <a:schemeClr val="bg1"/>
                </a:solidFill>
                <a:latin typeface="Aptos" panose="020B0004020202020204" pitchFamily="34" charset="0"/>
              </a:rPr>
              <a:t>Build a strong foundation in </a:t>
            </a:r>
            <a:r>
              <a:rPr lang="en-US" b="1" dirty="0">
                <a:solidFill>
                  <a:schemeClr val="accent3"/>
                </a:solidFill>
                <a:latin typeface="Aptos" panose="020B0004020202020204" pitchFamily="34" charset="0"/>
              </a:rPr>
              <a:t>science</a:t>
            </a:r>
            <a:r>
              <a:rPr lang="en-US" dirty="0">
                <a:solidFill>
                  <a:schemeClr val="bg1"/>
                </a:solidFill>
                <a:latin typeface="Aptos" panose="020B0004020202020204" pitchFamily="34" charset="0"/>
              </a:rPr>
              <a:t> and </a:t>
            </a:r>
            <a:r>
              <a:rPr lang="en-US" b="1" dirty="0">
                <a:solidFill>
                  <a:schemeClr val="accent6"/>
                </a:solidFill>
                <a:latin typeface="Aptos" panose="020B0004020202020204" pitchFamily="34" charset="0"/>
              </a:rPr>
              <a:t>math</a:t>
            </a:r>
          </a:p>
          <a:p>
            <a:pPr marL="285750" indent="-285750">
              <a:buFont typeface="Arial" panose="020B0604020202020204" pitchFamily="34" charset="0"/>
              <a:buChar char="•"/>
            </a:pPr>
            <a:r>
              <a:rPr lang="en-US" b="1" dirty="0">
                <a:solidFill>
                  <a:schemeClr val="accent1"/>
                </a:solidFill>
                <a:latin typeface="Aptos" panose="020B0004020202020204" pitchFamily="34" charset="0"/>
              </a:rPr>
              <a:t>Visit </a:t>
            </a:r>
            <a:r>
              <a:rPr lang="en-US" b="1" u="sng" dirty="0">
                <a:solidFill>
                  <a:schemeClr val="accent1"/>
                </a:solidFill>
                <a:latin typeface="Aptos" panose="020B0004020202020204" pitchFamily="34" charset="0"/>
              </a:rPr>
              <a:t>pharmacyforme.org </a:t>
            </a:r>
            <a:r>
              <a:rPr lang="en-US" b="1" dirty="0">
                <a:solidFill>
                  <a:schemeClr val="accent1"/>
                </a:solidFill>
                <a:latin typeface="Aptos" panose="020B0004020202020204" pitchFamily="34" charset="0"/>
              </a:rPr>
              <a:t>for more info!</a:t>
            </a:r>
          </a:p>
        </p:txBody>
      </p:sp>
      <p:pic>
        <p:nvPicPr>
          <p:cNvPr id="7" name="Picture 6" descr="A group of people working on laptops&#10;&#10;AI-generated content may be incorrect.">
            <a:extLst>
              <a:ext uri="{FF2B5EF4-FFF2-40B4-BE49-F238E27FC236}">
                <a16:creationId xmlns:a16="http://schemas.microsoft.com/office/drawing/2014/main" id="{5809C92F-FC59-ACBB-EC36-EF666CBB40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8650" y="1589304"/>
            <a:ext cx="4505828" cy="30035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1924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F387C33-F2D3-D911-AA41-CB34F53576BF}"/>
              </a:ext>
            </a:extLst>
          </p:cNvPr>
          <p:cNvSpPr>
            <a:spLocks noGrp="1"/>
          </p:cNvSpPr>
          <p:nvPr>
            <p:ph type="ctrTitle"/>
          </p:nvPr>
        </p:nvSpPr>
        <p:spPr>
          <a:xfrm>
            <a:off x="994207" y="1822491"/>
            <a:ext cx="7155587" cy="1102519"/>
          </a:xfrm>
        </p:spPr>
        <p:txBody>
          <a:bodyPr/>
          <a:lstStyle/>
          <a:p>
            <a:r>
              <a:rPr lang="en-US"/>
              <a:t>Pharmacy Trivia</a:t>
            </a:r>
          </a:p>
        </p:txBody>
      </p:sp>
      <p:sp>
        <p:nvSpPr>
          <p:cNvPr id="13" name="Subtitle 2">
            <a:extLst>
              <a:ext uri="{FF2B5EF4-FFF2-40B4-BE49-F238E27FC236}">
                <a16:creationId xmlns:a16="http://schemas.microsoft.com/office/drawing/2014/main" id="{4E95F391-0BF3-9E30-30B5-3E68A3BE417A}"/>
              </a:ext>
            </a:extLst>
          </p:cNvPr>
          <p:cNvSpPr>
            <a:spLocks noGrp="1"/>
          </p:cNvSpPr>
          <p:nvPr>
            <p:ph type="subTitle" idx="1"/>
          </p:nvPr>
        </p:nvSpPr>
        <p:spPr>
          <a:xfrm>
            <a:off x="994207" y="2925010"/>
            <a:ext cx="7155587" cy="756239"/>
          </a:xfrm>
        </p:spPr>
        <p:txBody>
          <a:bodyPr/>
          <a:lstStyle/>
          <a:p>
            <a:r>
              <a:rPr lang="en-US"/>
              <a:t>Let’s test your pharmacy knowledge!</a:t>
            </a:r>
          </a:p>
        </p:txBody>
      </p:sp>
    </p:spTree>
    <p:extLst>
      <p:ext uri="{BB962C8B-B14F-4D97-AF65-F5344CB8AC3E}">
        <p14:creationId xmlns:p14="http://schemas.microsoft.com/office/powerpoint/2010/main" val="159805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7623F0-A8FE-0D30-EBD8-6DB2E30A94B3}"/>
              </a:ext>
            </a:extLst>
          </p:cNvPr>
          <p:cNvSpPr>
            <a:spLocks noGrp="1"/>
          </p:cNvSpPr>
          <p:nvPr>
            <p:ph type="title"/>
          </p:nvPr>
        </p:nvSpPr>
        <p:spPr/>
        <p:txBody>
          <a:bodyPr>
            <a:normAutofit fontScale="90000"/>
          </a:bodyPr>
          <a:lstStyle/>
          <a:p>
            <a:pPr algn="ctr"/>
            <a:r>
              <a:rPr lang="en-US">
                <a:solidFill>
                  <a:schemeClr val="accent1"/>
                </a:solidFill>
              </a:rPr>
              <a:t>Pharmacy Trivia</a:t>
            </a:r>
          </a:p>
        </p:txBody>
      </p:sp>
      <p:sp>
        <p:nvSpPr>
          <p:cNvPr id="6" name="Content Placeholder 5">
            <a:extLst>
              <a:ext uri="{FF2B5EF4-FFF2-40B4-BE49-F238E27FC236}">
                <a16:creationId xmlns:a16="http://schemas.microsoft.com/office/drawing/2014/main" id="{72166C14-0C8E-9565-F53B-48AA0BC4E61A}"/>
              </a:ext>
            </a:extLst>
          </p:cNvPr>
          <p:cNvSpPr>
            <a:spLocks noGrp="1"/>
          </p:cNvSpPr>
          <p:nvPr>
            <p:ph idx="1"/>
          </p:nvPr>
        </p:nvSpPr>
        <p:spPr>
          <a:xfrm>
            <a:off x="628650" y="1787229"/>
            <a:ext cx="7886700" cy="3263504"/>
          </a:xfrm>
        </p:spPr>
        <p:txBody>
          <a:bodyPr/>
          <a:lstStyle/>
          <a:p>
            <a:r>
              <a:rPr lang="en-US"/>
              <a:t>How many </a:t>
            </a:r>
            <a:r>
              <a:rPr lang="en-US" b="1"/>
              <a:t>prescription</a:t>
            </a:r>
            <a:r>
              <a:rPr lang="en-US"/>
              <a:t> drugs are approved for use in the US?</a:t>
            </a:r>
          </a:p>
          <a:p>
            <a:pPr lvl="1"/>
            <a:r>
              <a:rPr lang="en-US" b="1">
                <a:solidFill>
                  <a:schemeClr val="accent3"/>
                </a:solidFill>
              </a:rPr>
              <a:t>A) </a:t>
            </a:r>
            <a:r>
              <a:rPr lang="en-US">
                <a:solidFill>
                  <a:schemeClr val="accent3"/>
                </a:solidFill>
              </a:rPr>
              <a:t>Over 10,000</a:t>
            </a:r>
          </a:p>
          <a:p>
            <a:pPr lvl="1"/>
            <a:r>
              <a:rPr lang="en-US" b="1">
                <a:solidFill>
                  <a:schemeClr val="accent5"/>
                </a:solidFill>
              </a:rPr>
              <a:t>B) </a:t>
            </a:r>
            <a:r>
              <a:rPr lang="en-US">
                <a:solidFill>
                  <a:schemeClr val="accent5"/>
                </a:solidFill>
              </a:rPr>
              <a:t>Over 15,000</a:t>
            </a:r>
          </a:p>
          <a:p>
            <a:pPr lvl="1"/>
            <a:r>
              <a:rPr lang="en-US" b="1">
                <a:solidFill>
                  <a:schemeClr val="accent2"/>
                </a:solidFill>
              </a:rPr>
              <a:t>C) </a:t>
            </a:r>
            <a:r>
              <a:rPr lang="en-US">
                <a:solidFill>
                  <a:schemeClr val="accent2"/>
                </a:solidFill>
              </a:rPr>
              <a:t>Over 20,000</a:t>
            </a:r>
          </a:p>
          <a:p>
            <a:pPr lvl="1"/>
            <a:r>
              <a:rPr lang="en-US" b="1">
                <a:solidFill>
                  <a:schemeClr val="accent6">
                    <a:lumMod val="75000"/>
                  </a:schemeClr>
                </a:solidFill>
              </a:rPr>
              <a:t>D) </a:t>
            </a:r>
            <a:r>
              <a:rPr lang="en-US">
                <a:solidFill>
                  <a:schemeClr val="accent6">
                    <a:lumMod val="75000"/>
                  </a:schemeClr>
                </a:solidFill>
              </a:rPr>
              <a:t>1,000,000</a:t>
            </a:r>
          </a:p>
        </p:txBody>
      </p:sp>
      <p:sp>
        <p:nvSpPr>
          <p:cNvPr id="7" name="Oval 6">
            <a:extLst>
              <a:ext uri="{FF2B5EF4-FFF2-40B4-BE49-F238E27FC236}">
                <a16:creationId xmlns:a16="http://schemas.microsoft.com/office/drawing/2014/main" id="{92FC160F-991B-B0D4-972A-6D15F8883B73}"/>
              </a:ext>
            </a:extLst>
          </p:cNvPr>
          <p:cNvSpPr/>
          <p:nvPr/>
        </p:nvSpPr>
        <p:spPr>
          <a:xfrm>
            <a:off x="1143000" y="3418981"/>
            <a:ext cx="2382253" cy="370966"/>
          </a:xfrm>
          <a:prstGeom prst="ellipse">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12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0E27C-DF1A-6804-A823-DAE7B0B0585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CA73C05-48A7-0AAA-5FCB-E8ED014192EF}"/>
              </a:ext>
            </a:extLst>
          </p:cNvPr>
          <p:cNvSpPr>
            <a:spLocks noGrp="1"/>
          </p:cNvSpPr>
          <p:nvPr>
            <p:ph type="title"/>
          </p:nvPr>
        </p:nvSpPr>
        <p:spPr/>
        <p:txBody>
          <a:bodyPr>
            <a:normAutofit fontScale="90000"/>
          </a:bodyPr>
          <a:lstStyle/>
          <a:p>
            <a:pPr algn="ctr"/>
            <a:r>
              <a:rPr lang="en-US">
                <a:solidFill>
                  <a:schemeClr val="accent1"/>
                </a:solidFill>
              </a:rPr>
              <a:t>Pharmacy Trivia</a:t>
            </a:r>
          </a:p>
        </p:txBody>
      </p:sp>
      <p:sp>
        <p:nvSpPr>
          <p:cNvPr id="6" name="Content Placeholder 5">
            <a:extLst>
              <a:ext uri="{FF2B5EF4-FFF2-40B4-BE49-F238E27FC236}">
                <a16:creationId xmlns:a16="http://schemas.microsoft.com/office/drawing/2014/main" id="{13DA10A0-BCB8-0476-DE69-8293113DB504}"/>
              </a:ext>
            </a:extLst>
          </p:cNvPr>
          <p:cNvSpPr>
            <a:spLocks noGrp="1"/>
          </p:cNvSpPr>
          <p:nvPr>
            <p:ph idx="1"/>
          </p:nvPr>
        </p:nvSpPr>
        <p:spPr>
          <a:xfrm>
            <a:off x="628650" y="1787229"/>
            <a:ext cx="7886700" cy="3263504"/>
          </a:xfrm>
        </p:spPr>
        <p:txBody>
          <a:bodyPr/>
          <a:lstStyle/>
          <a:p>
            <a:r>
              <a:rPr lang="en-US"/>
              <a:t>How many </a:t>
            </a:r>
            <a:r>
              <a:rPr lang="en-US" b="1"/>
              <a:t>Over-the-Counter</a:t>
            </a:r>
            <a:r>
              <a:rPr lang="en-US"/>
              <a:t> medications are there in the Us?</a:t>
            </a:r>
          </a:p>
          <a:p>
            <a:pPr lvl="1"/>
            <a:r>
              <a:rPr lang="en-US" b="1">
                <a:solidFill>
                  <a:schemeClr val="accent3"/>
                </a:solidFill>
              </a:rPr>
              <a:t>A) </a:t>
            </a:r>
            <a:r>
              <a:rPr lang="en-US">
                <a:solidFill>
                  <a:schemeClr val="accent3"/>
                </a:solidFill>
              </a:rPr>
              <a:t>Over 100,000</a:t>
            </a:r>
          </a:p>
          <a:p>
            <a:pPr lvl="1"/>
            <a:r>
              <a:rPr lang="en-US" b="1">
                <a:solidFill>
                  <a:schemeClr val="accent5"/>
                </a:solidFill>
              </a:rPr>
              <a:t>B) </a:t>
            </a:r>
            <a:r>
              <a:rPr lang="en-US">
                <a:solidFill>
                  <a:schemeClr val="accent5"/>
                </a:solidFill>
              </a:rPr>
              <a:t>Over 300,000</a:t>
            </a:r>
          </a:p>
          <a:p>
            <a:pPr lvl="1"/>
            <a:r>
              <a:rPr lang="en-US" b="1">
                <a:solidFill>
                  <a:schemeClr val="accent2"/>
                </a:solidFill>
              </a:rPr>
              <a:t>C) </a:t>
            </a:r>
            <a:r>
              <a:rPr lang="en-US">
                <a:solidFill>
                  <a:schemeClr val="accent2"/>
                </a:solidFill>
              </a:rPr>
              <a:t>Over 500,000</a:t>
            </a:r>
          </a:p>
          <a:p>
            <a:pPr lvl="1"/>
            <a:r>
              <a:rPr lang="en-US" b="1">
                <a:solidFill>
                  <a:schemeClr val="accent6">
                    <a:lumMod val="75000"/>
                  </a:schemeClr>
                </a:solidFill>
              </a:rPr>
              <a:t>D) </a:t>
            </a:r>
            <a:r>
              <a:rPr lang="en-US">
                <a:solidFill>
                  <a:schemeClr val="accent6">
                    <a:lumMod val="75000"/>
                  </a:schemeClr>
                </a:solidFill>
              </a:rPr>
              <a:t>1,000,000</a:t>
            </a:r>
          </a:p>
        </p:txBody>
      </p:sp>
      <p:sp>
        <p:nvSpPr>
          <p:cNvPr id="7" name="Oval 6">
            <a:extLst>
              <a:ext uri="{FF2B5EF4-FFF2-40B4-BE49-F238E27FC236}">
                <a16:creationId xmlns:a16="http://schemas.microsoft.com/office/drawing/2014/main" id="{D1FBEF12-D18A-C0D2-3657-879E7B046DF8}"/>
              </a:ext>
            </a:extLst>
          </p:cNvPr>
          <p:cNvSpPr/>
          <p:nvPr/>
        </p:nvSpPr>
        <p:spPr>
          <a:xfrm>
            <a:off x="1143000" y="3048015"/>
            <a:ext cx="2382253" cy="370966"/>
          </a:xfrm>
          <a:prstGeom prst="ellipse">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81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2BB97-8DDB-7269-3FD2-30669A8A8B0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8DB301-D405-75C3-91EC-A2827BCA5D47}"/>
              </a:ext>
            </a:extLst>
          </p:cNvPr>
          <p:cNvSpPr>
            <a:spLocks noGrp="1"/>
          </p:cNvSpPr>
          <p:nvPr>
            <p:ph type="title"/>
          </p:nvPr>
        </p:nvSpPr>
        <p:spPr/>
        <p:txBody>
          <a:bodyPr>
            <a:normAutofit fontScale="90000"/>
          </a:bodyPr>
          <a:lstStyle/>
          <a:p>
            <a:pPr algn="ctr"/>
            <a:r>
              <a:rPr lang="en-US">
                <a:solidFill>
                  <a:schemeClr val="accent1"/>
                </a:solidFill>
              </a:rPr>
              <a:t>Pharmacy Trivia</a:t>
            </a:r>
          </a:p>
        </p:txBody>
      </p:sp>
      <p:sp>
        <p:nvSpPr>
          <p:cNvPr id="6" name="Content Placeholder 5">
            <a:extLst>
              <a:ext uri="{FF2B5EF4-FFF2-40B4-BE49-F238E27FC236}">
                <a16:creationId xmlns:a16="http://schemas.microsoft.com/office/drawing/2014/main" id="{CCBD3F4B-B559-075D-FB20-5C64FB51D2B9}"/>
              </a:ext>
            </a:extLst>
          </p:cNvPr>
          <p:cNvSpPr>
            <a:spLocks noGrp="1"/>
          </p:cNvSpPr>
          <p:nvPr>
            <p:ph idx="1"/>
          </p:nvPr>
        </p:nvSpPr>
        <p:spPr>
          <a:xfrm>
            <a:off x="628650" y="1787229"/>
            <a:ext cx="7886700" cy="3263504"/>
          </a:xfrm>
        </p:spPr>
        <p:txBody>
          <a:bodyPr/>
          <a:lstStyle/>
          <a:p>
            <a:r>
              <a:rPr lang="en-US"/>
              <a:t>What popular drink was invented by a pharmacist? </a:t>
            </a:r>
          </a:p>
          <a:p>
            <a:pPr lvl="1"/>
            <a:r>
              <a:rPr lang="en-US" b="1">
                <a:solidFill>
                  <a:schemeClr val="accent3"/>
                </a:solidFill>
              </a:rPr>
              <a:t>A) </a:t>
            </a:r>
            <a:r>
              <a:rPr lang="en-US">
                <a:solidFill>
                  <a:schemeClr val="accent3"/>
                </a:solidFill>
              </a:rPr>
              <a:t>Coca-Cola</a:t>
            </a:r>
          </a:p>
          <a:p>
            <a:pPr lvl="1"/>
            <a:r>
              <a:rPr lang="en-US" b="1">
                <a:solidFill>
                  <a:schemeClr val="accent5"/>
                </a:solidFill>
              </a:rPr>
              <a:t>B) </a:t>
            </a:r>
            <a:r>
              <a:rPr lang="en-US">
                <a:solidFill>
                  <a:schemeClr val="accent5"/>
                </a:solidFill>
              </a:rPr>
              <a:t>Dr. Pepper</a:t>
            </a:r>
          </a:p>
          <a:p>
            <a:pPr lvl="1"/>
            <a:r>
              <a:rPr lang="en-US" b="1">
                <a:solidFill>
                  <a:schemeClr val="accent2"/>
                </a:solidFill>
              </a:rPr>
              <a:t>C) </a:t>
            </a:r>
            <a:r>
              <a:rPr lang="en-US">
                <a:solidFill>
                  <a:schemeClr val="accent2"/>
                </a:solidFill>
              </a:rPr>
              <a:t>Pepsi</a:t>
            </a:r>
          </a:p>
          <a:p>
            <a:pPr lvl="1"/>
            <a:r>
              <a:rPr lang="en-US" b="1">
                <a:solidFill>
                  <a:schemeClr val="accent6">
                    <a:lumMod val="75000"/>
                  </a:schemeClr>
                </a:solidFill>
              </a:rPr>
              <a:t>D) </a:t>
            </a:r>
            <a:r>
              <a:rPr lang="en-US">
                <a:solidFill>
                  <a:schemeClr val="accent6">
                    <a:lumMod val="75000"/>
                  </a:schemeClr>
                </a:solidFill>
              </a:rPr>
              <a:t>Ginger ale</a:t>
            </a:r>
          </a:p>
        </p:txBody>
      </p:sp>
      <p:sp>
        <p:nvSpPr>
          <p:cNvPr id="7" name="Oval 6">
            <a:extLst>
              <a:ext uri="{FF2B5EF4-FFF2-40B4-BE49-F238E27FC236}">
                <a16:creationId xmlns:a16="http://schemas.microsoft.com/office/drawing/2014/main" id="{9B2799C9-385E-C4EA-C6E6-8142E3E21883}"/>
              </a:ext>
            </a:extLst>
          </p:cNvPr>
          <p:cNvSpPr/>
          <p:nvPr/>
        </p:nvSpPr>
        <p:spPr>
          <a:xfrm>
            <a:off x="855785" y="2469383"/>
            <a:ext cx="2710125" cy="2071774"/>
          </a:xfrm>
          <a:prstGeom prst="ellipse">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277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E2C40-DB47-4739-6422-A9E6707024D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BEC5A62-6F87-8E28-0E72-7370E6825A73}"/>
              </a:ext>
            </a:extLst>
          </p:cNvPr>
          <p:cNvSpPr>
            <a:spLocks noGrp="1"/>
          </p:cNvSpPr>
          <p:nvPr>
            <p:ph type="title"/>
          </p:nvPr>
        </p:nvSpPr>
        <p:spPr/>
        <p:txBody>
          <a:bodyPr>
            <a:normAutofit fontScale="90000"/>
          </a:bodyPr>
          <a:lstStyle/>
          <a:p>
            <a:pPr algn="ctr"/>
            <a:r>
              <a:rPr lang="en-US">
                <a:solidFill>
                  <a:schemeClr val="accent1"/>
                </a:solidFill>
              </a:rPr>
              <a:t>Pharmacy Trivia</a:t>
            </a:r>
          </a:p>
        </p:txBody>
      </p:sp>
      <p:sp>
        <p:nvSpPr>
          <p:cNvPr id="6" name="Content Placeholder 5">
            <a:extLst>
              <a:ext uri="{FF2B5EF4-FFF2-40B4-BE49-F238E27FC236}">
                <a16:creationId xmlns:a16="http://schemas.microsoft.com/office/drawing/2014/main" id="{D52A1074-D73E-C54A-D61D-B2B1BD5D07E0}"/>
              </a:ext>
            </a:extLst>
          </p:cNvPr>
          <p:cNvSpPr>
            <a:spLocks noGrp="1"/>
          </p:cNvSpPr>
          <p:nvPr>
            <p:ph idx="1"/>
          </p:nvPr>
        </p:nvSpPr>
        <p:spPr>
          <a:xfrm>
            <a:off x="628650" y="1787229"/>
            <a:ext cx="7886700" cy="3263504"/>
          </a:xfrm>
        </p:spPr>
        <p:txBody>
          <a:bodyPr/>
          <a:lstStyle/>
          <a:p>
            <a:r>
              <a:rPr lang="en-US"/>
              <a:t>How much does the most expensive drug cost in 2024?</a:t>
            </a:r>
          </a:p>
          <a:p>
            <a:pPr lvl="1"/>
            <a:r>
              <a:rPr lang="en-US" b="1">
                <a:solidFill>
                  <a:schemeClr val="accent3"/>
                </a:solidFill>
              </a:rPr>
              <a:t>A) </a:t>
            </a:r>
            <a:r>
              <a:rPr lang="en-US">
                <a:solidFill>
                  <a:schemeClr val="accent3"/>
                </a:solidFill>
              </a:rPr>
              <a:t>$40</a:t>
            </a:r>
          </a:p>
          <a:p>
            <a:pPr lvl="1"/>
            <a:r>
              <a:rPr lang="en-US" b="1">
                <a:solidFill>
                  <a:schemeClr val="accent5"/>
                </a:solidFill>
              </a:rPr>
              <a:t>B) </a:t>
            </a:r>
            <a:r>
              <a:rPr lang="en-US">
                <a:solidFill>
                  <a:schemeClr val="accent5"/>
                </a:solidFill>
              </a:rPr>
              <a:t>$400</a:t>
            </a:r>
          </a:p>
          <a:p>
            <a:pPr lvl="1"/>
            <a:r>
              <a:rPr lang="en-US" b="1">
                <a:solidFill>
                  <a:schemeClr val="accent2"/>
                </a:solidFill>
              </a:rPr>
              <a:t>C) </a:t>
            </a:r>
            <a:r>
              <a:rPr lang="en-US">
                <a:solidFill>
                  <a:schemeClr val="accent2"/>
                </a:solidFill>
              </a:rPr>
              <a:t>$4000</a:t>
            </a:r>
          </a:p>
          <a:p>
            <a:pPr lvl="1"/>
            <a:r>
              <a:rPr lang="en-US" b="1">
                <a:solidFill>
                  <a:schemeClr val="accent6">
                    <a:lumMod val="75000"/>
                  </a:schemeClr>
                </a:solidFill>
              </a:rPr>
              <a:t>D) </a:t>
            </a:r>
            <a:r>
              <a:rPr lang="en-US">
                <a:solidFill>
                  <a:schemeClr val="accent6">
                    <a:lumMod val="75000"/>
                  </a:schemeClr>
                </a:solidFill>
              </a:rPr>
              <a:t>$4,000,000</a:t>
            </a:r>
          </a:p>
        </p:txBody>
      </p:sp>
      <p:sp>
        <p:nvSpPr>
          <p:cNvPr id="7" name="Oval 6">
            <a:extLst>
              <a:ext uri="{FF2B5EF4-FFF2-40B4-BE49-F238E27FC236}">
                <a16:creationId xmlns:a16="http://schemas.microsoft.com/office/drawing/2014/main" id="{8DBC0A53-5CDB-FBE3-87EF-79B0D93968B8}"/>
              </a:ext>
            </a:extLst>
          </p:cNvPr>
          <p:cNvSpPr/>
          <p:nvPr/>
        </p:nvSpPr>
        <p:spPr>
          <a:xfrm>
            <a:off x="1090247" y="3711446"/>
            <a:ext cx="2382253" cy="556449"/>
          </a:xfrm>
          <a:prstGeom prst="ellipse">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98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264F1-916A-57A6-477A-232615A97F36}"/>
              </a:ext>
            </a:extLst>
          </p:cNvPr>
          <p:cNvSpPr>
            <a:spLocks noGrp="1"/>
          </p:cNvSpPr>
          <p:nvPr>
            <p:ph type="title"/>
          </p:nvPr>
        </p:nvSpPr>
        <p:spPr/>
        <p:txBody>
          <a:bodyPr>
            <a:normAutofit fontScale="90000"/>
          </a:bodyPr>
          <a:lstStyle/>
          <a:p>
            <a:pPr algn="ctr"/>
            <a:r>
              <a:rPr lang="en-US"/>
              <a:t>Take the Pharmacy Career Quiz</a:t>
            </a:r>
          </a:p>
        </p:txBody>
      </p:sp>
      <p:sp>
        <p:nvSpPr>
          <p:cNvPr id="4" name="Content Placeholder 3">
            <a:extLst>
              <a:ext uri="{FF2B5EF4-FFF2-40B4-BE49-F238E27FC236}">
                <a16:creationId xmlns:a16="http://schemas.microsoft.com/office/drawing/2014/main" id="{99B4A7BF-8BBF-5F7D-DE05-502404C5E0ED}"/>
              </a:ext>
            </a:extLst>
          </p:cNvPr>
          <p:cNvSpPr>
            <a:spLocks noGrp="1"/>
          </p:cNvSpPr>
          <p:nvPr>
            <p:ph idx="1"/>
          </p:nvPr>
        </p:nvSpPr>
        <p:spPr>
          <a:xfrm>
            <a:off x="751743" y="2434298"/>
            <a:ext cx="4219797" cy="635428"/>
          </a:xfrm>
        </p:spPr>
        <p:txBody>
          <a:bodyPr/>
          <a:lstStyle/>
          <a:p>
            <a:pPr marL="0" indent="0" algn="ctr">
              <a:buNone/>
            </a:pPr>
            <a:r>
              <a:rPr lang="en-US" sz="2800" dirty="0">
                <a:hlinkClick r:id="rId3"/>
              </a:rPr>
              <a:t>pharmacyforme.org/pharmacy-career-quiz</a:t>
            </a:r>
            <a:endParaRPr lang="en-US" dirty="0"/>
          </a:p>
        </p:txBody>
      </p:sp>
      <p:pic>
        <p:nvPicPr>
          <p:cNvPr id="5" name="Picture 4" descr="A qr code on a white background&#10;&#10;Description automatically generated">
            <a:extLst>
              <a:ext uri="{FF2B5EF4-FFF2-40B4-BE49-F238E27FC236}">
                <a16:creationId xmlns:a16="http://schemas.microsoft.com/office/drawing/2014/main" id="{24817A4A-811B-2545-C3E0-1C3FC1DA2A82}"/>
              </a:ext>
            </a:extLst>
          </p:cNvPr>
          <p:cNvPicPr>
            <a:picLocks noChangeAspect="1"/>
          </p:cNvPicPr>
          <p:nvPr/>
        </p:nvPicPr>
        <p:blipFill>
          <a:blip r:embed="rId4"/>
          <a:stretch>
            <a:fillRect/>
          </a:stretch>
        </p:blipFill>
        <p:spPr>
          <a:xfrm>
            <a:off x="5251846" y="1791865"/>
            <a:ext cx="2555723" cy="2555723"/>
          </a:xfrm>
          <a:prstGeom prst="rect">
            <a:avLst/>
          </a:prstGeom>
          <a:noFill/>
        </p:spPr>
      </p:pic>
    </p:spTree>
    <p:extLst>
      <p:ext uri="{BB962C8B-B14F-4D97-AF65-F5344CB8AC3E}">
        <p14:creationId xmlns:p14="http://schemas.microsoft.com/office/powerpoint/2010/main" val="2275632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a:t>Introduction to Pharmacy and Pharmacy Careers</a:t>
            </a:r>
            <a:br>
              <a:rPr lang="en-US"/>
            </a:br>
            <a:endParaRPr lang="en-US"/>
          </a:p>
        </p:txBody>
      </p:sp>
      <p:sp>
        <p:nvSpPr>
          <p:cNvPr id="3" name="Subtitle 2"/>
          <p:cNvSpPr>
            <a:spLocks noGrp="1"/>
          </p:cNvSpPr>
          <p:nvPr>
            <p:ph type="subTitle" idx="1"/>
          </p:nvPr>
        </p:nvSpPr>
        <p:spPr>
          <a:xfrm>
            <a:off x="994207" y="3123792"/>
            <a:ext cx="7155587" cy="756239"/>
          </a:xfrm>
        </p:spPr>
        <p:txBody>
          <a:bodyPr/>
          <a:lstStyle/>
          <a:p>
            <a:r>
              <a:rPr lang="en-US"/>
              <a:t>For Middle School Kids</a:t>
            </a:r>
          </a:p>
        </p:txBody>
      </p:sp>
    </p:spTree>
    <p:extLst>
      <p:ext uri="{BB962C8B-B14F-4D97-AF65-F5344CB8AC3E}">
        <p14:creationId xmlns:p14="http://schemas.microsoft.com/office/powerpoint/2010/main" val="3569556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F19B62-A92C-8971-9B91-45FD29A121BF}"/>
              </a:ext>
            </a:extLst>
          </p:cNvPr>
          <p:cNvSpPr>
            <a:spLocks noGrp="1"/>
          </p:cNvSpPr>
          <p:nvPr>
            <p:ph type="title"/>
          </p:nvPr>
        </p:nvSpPr>
        <p:spPr/>
        <p:txBody>
          <a:bodyPr lIns="91440" tIns="45720" rIns="91440" bIns="45720" anchor="t">
            <a:normAutofit fontScale="90000"/>
          </a:bodyPr>
          <a:lstStyle/>
          <a:p>
            <a:r>
              <a:rPr lang="en-US" dirty="0">
                <a:latin typeface="Aptos"/>
                <a:ea typeface="Verdana"/>
              </a:rPr>
              <a:t>Check out these great resources!</a:t>
            </a:r>
            <a:endParaRPr lang="en-US" dirty="0"/>
          </a:p>
        </p:txBody>
      </p:sp>
      <p:pic>
        <p:nvPicPr>
          <p:cNvPr id="7" name="Picture 6" descr="A person smiling with a yellow square&#10;&#10;AI-generated content may be incorrect.">
            <a:hlinkClick r:id="rId3"/>
            <a:extLst>
              <a:ext uri="{FF2B5EF4-FFF2-40B4-BE49-F238E27FC236}">
                <a16:creationId xmlns:a16="http://schemas.microsoft.com/office/drawing/2014/main" id="{9A45C917-5116-ADAE-023F-1813A76E37F8}"/>
              </a:ext>
            </a:extLst>
          </p:cNvPr>
          <p:cNvPicPr>
            <a:picLocks noChangeAspect="1"/>
          </p:cNvPicPr>
          <p:nvPr/>
        </p:nvPicPr>
        <p:blipFill>
          <a:blip r:embed="rId4"/>
          <a:stretch>
            <a:fillRect/>
          </a:stretch>
        </p:blipFill>
        <p:spPr>
          <a:xfrm>
            <a:off x="552713" y="2122300"/>
            <a:ext cx="2455874" cy="1377730"/>
          </a:xfrm>
          <a:prstGeom prst="rect">
            <a:avLst/>
          </a:prstGeom>
          <a:ln>
            <a:noFill/>
          </a:ln>
          <a:effectLst>
            <a:outerShdw blurRad="292100" dist="139700" dir="2700000" algn="tl" rotWithShape="0">
              <a:srgbClr val="333333">
                <a:alpha val="65000"/>
              </a:srgbClr>
            </a:outerShdw>
          </a:effectLst>
        </p:spPr>
      </p:pic>
      <p:pic>
        <p:nvPicPr>
          <p:cNvPr id="13" name="Picture 12" descr="A blue and white square with a white camera and a white f&#10;&#10;AI-generated content may be incorrect.">
            <a:extLst>
              <a:ext uri="{FF2B5EF4-FFF2-40B4-BE49-F238E27FC236}">
                <a16:creationId xmlns:a16="http://schemas.microsoft.com/office/drawing/2014/main" id="{5933429F-4B8B-615A-D257-C7A6B612AD9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024886" y="2163280"/>
            <a:ext cx="2490464" cy="1391267"/>
          </a:xfrm>
          <a:prstGeom prst="rect">
            <a:avLst/>
          </a:prstGeom>
          <a:ln>
            <a:noFill/>
          </a:ln>
          <a:effectLst>
            <a:outerShdw blurRad="292100" dist="139700" dir="2700000" algn="tl" rotWithShape="0">
              <a:srgbClr val="333333">
                <a:alpha val="65000"/>
              </a:srgbClr>
            </a:outerShdw>
          </a:effectLst>
        </p:spPr>
      </p:pic>
      <p:sp>
        <p:nvSpPr>
          <p:cNvPr id="14" name="TextBox 13">
            <a:hlinkClick r:id="rId3"/>
            <a:extLst>
              <a:ext uri="{FF2B5EF4-FFF2-40B4-BE49-F238E27FC236}">
                <a16:creationId xmlns:a16="http://schemas.microsoft.com/office/drawing/2014/main" id="{A4DF38D8-A5D2-8885-CD71-4784C8CB8CB8}"/>
              </a:ext>
            </a:extLst>
          </p:cNvPr>
          <p:cNvSpPr txBox="1"/>
          <p:nvPr/>
        </p:nvSpPr>
        <p:spPr>
          <a:xfrm>
            <a:off x="657609" y="3657126"/>
            <a:ext cx="2211660" cy="34051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400" dirty="0">
                <a:solidFill>
                  <a:schemeClr val="bg2"/>
                </a:solidFill>
              </a:rPr>
              <a:t>Visit pharmacyforme.org</a:t>
            </a:r>
          </a:p>
        </p:txBody>
      </p:sp>
      <p:sp>
        <p:nvSpPr>
          <p:cNvPr id="16" name="TextBox 15">
            <a:hlinkClick r:id="rId6"/>
            <a:extLst>
              <a:ext uri="{FF2B5EF4-FFF2-40B4-BE49-F238E27FC236}">
                <a16:creationId xmlns:a16="http://schemas.microsoft.com/office/drawing/2014/main" id="{81E40690-B187-0236-F85E-918404691E10}"/>
              </a:ext>
            </a:extLst>
          </p:cNvPr>
          <p:cNvSpPr txBox="1"/>
          <p:nvPr/>
        </p:nvSpPr>
        <p:spPr>
          <a:xfrm>
            <a:off x="3308515" y="4149631"/>
            <a:ext cx="2716371" cy="34051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1400" dirty="0">
                <a:solidFill>
                  <a:schemeClr val="bg2"/>
                </a:solidFill>
              </a:rPr>
              <a:t>Subscribe to monthly newsletter</a:t>
            </a:r>
          </a:p>
        </p:txBody>
      </p:sp>
      <p:sp>
        <p:nvSpPr>
          <p:cNvPr id="19" name="TextBox 18">
            <a:extLst>
              <a:ext uri="{FF2B5EF4-FFF2-40B4-BE49-F238E27FC236}">
                <a16:creationId xmlns:a16="http://schemas.microsoft.com/office/drawing/2014/main" id="{FFCC6C3E-507E-CB8F-652F-838FC9AB2AAA}"/>
              </a:ext>
            </a:extLst>
          </p:cNvPr>
          <p:cNvSpPr txBox="1"/>
          <p:nvPr/>
        </p:nvSpPr>
        <p:spPr>
          <a:xfrm>
            <a:off x="6393794" y="3657126"/>
            <a:ext cx="1765272" cy="34051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1400" dirty="0">
                <a:solidFill>
                  <a:schemeClr val="bg2"/>
                </a:solidFill>
              </a:rPr>
              <a:t>Follow @pharm4me</a:t>
            </a:r>
          </a:p>
        </p:txBody>
      </p:sp>
      <p:pic>
        <p:nvPicPr>
          <p:cNvPr id="1026" name="Picture 2" descr="A qr code with a black border&#10;&#10;AI-generated content may be incorrect.">
            <a:extLst>
              <a:ext uri="{FF2B5EF4-FFF2-40B4-BE49-F238E27FC236}">
                <a16:creationId xmlns:a16="http://schemas.microsoft.com/office/drawing/2014/main" id="{7F74C26C-C36D-A994-6F59-BC58F185FB3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368369" y="1501628"/>
            <a:ext cx="2596662" cy="2596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15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D9A80F-8FAC-FF12-1A6C-C9CC20DDB89D}"/>
              </a:ext>
            </a:extLst>
          </p:cNvPr>
          <p:cNvSpPr>
            <a:spLocks noGrp="1"/>
          </p:cNvSpPr>
          <p:nvPr>
            <p:ph idx="1"/>
          </p:nvPr>
        </p:nvSpPr>
        <p:spPr>
          <a:xfrm>
            <a:off x="630936" y="2103864"/>
            <a:ext cx="3848100" cy="2389982"/>
          </a:xfrm>
        </p:spPr>
        <p:txBody>
          <a:bodyPr lIns="91440" tIns="45720" rIns="91440" bIns="45720">
            <a:normAutofit lnSpcReduction="10000"/>
          </a:bodyPr>
          <a:lstStyle/>
          <a:p>
            <a:pPr marL="0" indent="0">
              <a:buNone/>
            </a:pPr>
            <a:r>
              <a:rPr lang="en-US" dirty="0"/>
              <a:t>Check out our </a:t>
            </a:r>
            <a:r>
              <a:rPr lang="en-US" b="1" dirty="0">
                <a:hlinkClick r:id="rId2"/>
              </a:rPr>
              <a:t>STEM Activities List</a:t>
            </a:r>
            <a:r>
              <a:rPr lang="en-US" dirty="0"/>
              <a:t> for engaging, hands-on activities and pharmacy-related talking points.</a:t>
            </a:r>
          </a:p>
        </p:txBody>
      </p:sp>
      <p:sp>
        <p:nvSpPr>
          <p:cNvPr id="2" name="Title 1">
            <a:extLst>
              <a:ext uri="{FF2B5EF4-FFF2-40B4-BE49-F238E27FC236}">
                <a16:creationId xmlns:a16="http://schemas.microsoft.com/office/drawing/2014/main" id="{9D0EBDAB-B89D-E36F-DC4A-A9448421D3A4}"/>
              </a:ext>
            </a:extLst>
          </p:cNvPr>
          <p:cNvSpPr>
            <a:spLocks noGrp="1"/>
          </p:cNvSpPr>
          <p:nvPr>
            <p:ph type="title"/>
          </p:nvPr>
        </p:nvSpPr>
        <p:spPr>
          <a:xfrm>
            <a:off x="630936" y="872013"/>
            <a:ext cx="7886700" cy="994410"/>
          </a:xfrm>
        </p:spPr>
        <p:txBody>
          <a:bodyPr lIns="91440" tIns="45720" rIns="91440" bIns="45720" anchor="ctr">
            <a:normAutofit/>
          </a:bodyPr>
          <a:lstStyle/>
          <a:p>
            <a:r>
              <a:rPr lang="en-US" sz="3200" dirty="0"/>
              <a:t>Looking for hands-on activities to add to this presentation?</a:t>
            </a:r>
          </a:p>
        </p:txBody>
      </p:sp>
      <p:pic>
        <p:nvPicPr>
          <p:cNvPr id="4" name="Picture 3" descr="A white background with text and images&#10;&#10;AI-generated content may be incorrect.">
            <a:extLst>
              <a:ext uri="{FF2B5EF4-FFF2-40B4-BE49-F238E27FC236}">
                <a16:creationId xmlns:a16="http://schemas.microsoft.com/office/drawing/2014/main" id="{0CE839FB-D1A1-5EDC-97BE-3551884A63EB}"/>
              </a:ext>
            </a:extLst>
          </p:cNvPr>
          <p:cNvPicPr>
            <a:picLocks noChangeAspect="1"/>
          </p:cNvPicPr>
          <p:nvPr/>
        </p:nvPicPr>
        <p:blipFill>
          <a:blip r:embed="rId3"/>
          <a:stretch>
            <a:fillRect/>
          </a:stretch>
        </p:blipFill>
        <p:spPr>
          <a:xfrm>
            <a:off x="4888386" y="1660518"/>
            <a:ext cx="2096709" cy="2882076"/>
          </a:xfrm>
          <a:prstGeom prst="rect">
            <a:avLst/>
          </a:prstGeom>
          <a:no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4326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C35987-C8CB-45A4-7BEF-2C60CA93CD4B}"/>
              </a:ext>
            </a:extLst>
          </p:cNvPr>
          <p:cNvSpPr>
            <a:spLocks noGrp="1"/>
          </p:cNvSpPr>
          <p:nvPr>
            <p:ph type="title"/>
          </p:nvPr>
        </p:nvSpPr>
        <p:spPr/>
        <p:txBody>
          <a:bodyPr>
            <a:normAutofit fontScale="90000"/>
          </a:bodyPr>
          <a:lstStyle/>
          <a:p>
            <a:r>
              <a:rPr lang="en-US"/>
              <a:t>Introduce yourself…</a:t>
            </a:r>
          </a:p>
        </p:txBody>
      </p:sp>
      <p:sp>
        <p:nvSpPr>
          <p:cNvPr id="2" name="Content Placeholder 1">
            <a:extLst>
              <a:ext uri="{FF2B5EF4-FFF2-40B4-BE49-F238E27FC236}">
                <a16:creationId xmlns:a16="http://schemas.microsoft.com/office/drawing/2014/main" id="{82BF8A9D-1229-FFAE-CD3E-AB794281BD5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52823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AI-generated content may be incorrect.">
            <a:extLst>
              <a:ext uri="{FF2B5EF4-FFF2-40B4-BE49-F238E27FC236}">
                <a16:creationId xmlns:a16="http://schemas.microsoft.com/office/drawing/2014/main" id="{1646EFB2-DAAA-B90D-2612-01F2B699D9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95334" y="1523911"/>
            <a:ext cx="4353332" cy="2901989"/>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AC58E446-6AF6-4D35-7741-5731AB933706}"/>
              </a:ext>
            </a:extLst>
          </p:cNvPr>
          <p:cNvSpPr txBox="1"/>
          <p:nvPr/>
        </p:nvSpPr>
        <p:spPr>
          <a:xfrm>
            <a:off x="2086180" y="717600"/>
            <a:ext cx="4971639" cy="584775"/>
          </a:xfrm>
          <a:prstGeom prst="rect">
            <a:avLst/>
          </a:prstGeom>
          <a:noFill/>
        </p:spPr>
        <p:txBody>
          <a:bodyPr wrap="square" rtlCol="0">
            <a:spAutoFit/>
          </a:bodyPr>
          <a:lstStyle/>
          <a:p>
            <a:pPr algn="ctr"/>
            <a:r>
              <a:rPr lang="en-US" sz="3200" b="1">
                <a:solidFill>
                  <a:schemeClr val="accent1"/>
                </a:solidFill>
                <a:latin typeface="+mj-lt"/>
              </a:rPr>
              <a:t>What do pharmacists do?</a:t>
            </a:r>
          </a:p>
        </p:txBody>
      </p:sp>
    </p:spTree>
    <p:extLst>
      <p:ext uri="{BB962C8B-B14F-4D97-AF65-F5344CB8AC3E}">
        <p14:creationId xmlns:p14="http://schemas.microsoft.com/office/powerpoint/2010/main" val="2445202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53D7E-B88B-C75E-C308-E3C68A84C20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0AB971D-17BF-C389-6E3A-C98BAF5CD114}"/>
              </a:ext>
            </a:extLst>
          </p:cNvPr>
          <p:cNvSpPr txBox="1"/>
          <p:nvPr/>
        </p:nvSpPr>
        <p:spPr>
          <a:xfrm>
            <a:off x="2086180" y="717600"/>
            <a:ext cx="4971639" cy="584775"/>
          </a:xfrm>
          <a:prstGeom prst="rect">
            <a:avLst/>
          </a:prstGeom>
          <a:noFill/>
        </p:spPr>
        <p:txBody>
          <a:bodyPr wrap="square" rtlCol="0">
            <a:spAutoFit/>
          </a:bodyPr>
          <a:lstStyle/>
          <a:p>
            <a:pPr algn="ctr"/>
            <a:r>
              <a:rPr lang="en-US" sz="3200" b="1">
                <a:solidFill>
                  <a:schemeClr val="accent1"/>
                </a:solidFill>
                <a:latin typeface="+mj-lt"/>
              </a:rPr>
              <a:t>What do pharmacists do?</a:t>
            </a:r>
          </a:p>
        </p:txBody>
      </p:sp>
      <p:sp>
        <p:nvSpPr>
          <p:cNvPr id="4" name="TextBox 3">
            <a:extLst>
              <a:ext uri="{FF2B5EF4-FFF2-40B4-BE49-F238E27FC236}">
                <a16:creationId xmlns:a16="http://schemas.microsoft.com/office/drawing/2014/main" id="{0CEFEF73-23C9-5958-B038-8D3216C0F1EC}"/>
              </a:ext>
            </a:extLst>
          </p:cNvPr>
          <p:cNvSpPr txBox="1"/>
          <p:nvPr/>
        </p:nvSpPr>
        <p:spPr>
          <a:xfrm>
            <a:off x="3723900" y="1876939"/>
            <a:ext cx="4971639" cy="1938992"/>
          </a:xfrm>
          <a:prstGeom prst="rect">
            <a:avLst/>
          </a:prstGeom>
          <a:noFill/>
        </p:spPr>
        <p:txBody>
          <a:bodyPr wrap="square" rtlCol="0">
            <a:spAutoFit/>
          </a:bodyPr>
          <a:lstStyle/>
          <a:p>
            <a:pPr marL="285750" indent="-285750">
              <a:buFont typeface="Arial" panose="020B0604020202020204" pitchFamily="34" charset="0"/>
              <a:buChar char="•"/>
            </a:pPr>
            <a:r>
              <a:rPr lang="en-US" sz="2000"/>
              <a:t>They are </a:t>
            </a:r>
            <a:r>
              <a:rPr lang="en-US" sz="2000" b="1">
                <a:solidFill>
                  <a:schemeClr val="accent1"/>
                </a:solidFill>
              </a:rPr>
              <a:t>experts</a:t>
            </a:r>
            <a:r>
              <a:rPr lang="en-US" sz="2000"/>
              <a:t> in medicine </a:t>
            </a:r>
          </a:p>
          <a:p>
            <a:pPr marL="285750" indent="-285750">
              <a:buFont typeface="Arial" panose="020B0604020202020204" pitchFamily="34" charset="0"/>
              <a:buChar char="•"/>
            </a:pPr>
            <a:r>
              <a:rPr lang="en-US" sz="2000"/>
              <a:t>Help keep people </a:t>
            </a:r>
            <a:r>
              <a:rPr lang="en-US" sz="2000" b="1">
                <a:solidFill>
                  <a:schemeClr val="accent3"/>
                </a:solidFill>
              </a:rPr>
              <a:t>healthy</a:t>
            </a:r>
          </a:p>
          <a:p>
            <a:pPr marL="285750" indent="-285750">
              <a:buFont typeface="Arial" panose="020B0604020202020204" pitchFamily="34" charset="0"/>
              <a:buChar char="•"/>
            </a:pPr>
            <a:r>
              <a:rPr lang="en-US" sz="2000"/>
              <a:t>Ensure patients get the right medications and take them </a:t>
            </a:r>
            <a:r>
              <a:rPr lang="en-US" sz="2000" b="1">
                <a:solidFill>
                  <a:schemeClr val="accent2"/>
                </a:solidFill>
              </a:rPr>
              <a:t>safely</a:t>
            </a:r>
          </a:p>
          <a:p>
            <a:pPr marL="285750" indent="-285750">
              <a:buFont typeface="Arial" panose="020B0604020202020204" pitchFamily="34" charset="0"/>
              <a:buChar char="•"/>
            </a:pPr>
            <a:r>
              <a:rPr lang="en-US" sz="2000"/>
              <a:t>Help prevent </a:t>
            </a:r>
            <a:r>
              <a:rPr lang="en-US" sz="2000" b="1">
                <a:solidFill>
                  <a:schemeClr val="accent5"/>
                </a:solidFill>
              </a:rPr>
              <a:t>harmful side effects</a:t>
            </a:r>
            <a:r>
              <a:rPr lang="en-US" sz="2000"/>
              <a:t> and </a:t>
            </a:r>
            <a:r>
              <a:rPr lang="en-US" sz="2000" b="1">
                <a:solidFill>
                  <a:schemeClr val="accent6">
                    <a:lumMod val="75000"/>
                  </a:schemeClr>
                </a:solidFill>
              </a:rPr>
              <a:t>drug interactions</a:t>
            </a:r>
          </a:p>
        </p:txBody>
      </p:sp>
      <p:pic>
        <p:nvPicPr>
          <p:cNvPr id="9" name="Picture 8" descr="A person in a white coat&#10;&#10;AI-generated content may be incorrect.">
            <a:extLst>
              <a:ext uri="{FF2B5EF4-FFF2-40B4-BE49-F238E27FC236}">
                <a16:creationId xmlns:a16="http://schemas.microsoft.com/office/drawing/2014/main" id="{8E6BA3A2-28C5-61DC-4DA0-68F2613D2DDB}"/>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24862" y="1433003"/>
            <a:ext cx="2628235" cy="32071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0958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4C70D-298D-ADF9-C2EE-6E51E4A55FC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C201877-8AF2-2CA2-6000-A472A78B1391}"/>
              </a:ext>
            </a:extLst>
          </p:cNvPr>
          <p:cNvSpPr txBox="1"/>
          <p:nvPr/>
        </p:nvSpPr>
        <p:spPr>
          <a:xfrm>
            <a:off x="2086180" y="717600"/>
            <a:ext cx="4971639" cy="584775"/>
          </a:xfrm>
          <a:prstGeom prst="rect">
            <a:avLst/>
          </a:prstGeom>
          <a:noFill/>
        </p:spPr>
        <p:txBody>
          <a:bodyPr wrap="square" rtlCol="0">
            <a:spAutoFit/>
          </a:bodyPr>
          <a:lstStyle/>
          <a:p>
            <a:pPr algn="ctr"/>
            <a:r>
              <a:rPr lang="en-US" sz="3200" b="1">
                <a:solidFill>
                  <a:schemeClr val="accent1"/>
                </a:solidFill>
                <a:latin typeface="+mj-lt"/>
              </a:rPr>
              <a:t>What do pharmacists do?</a:t>
            </a:r>
          </a:p>
        </p:txBody>
      </p:sp>
      <p:sp>
        <p:nvSpPr>
          <p:cNvPr id="4" name="TextBox 3">
            <a:extLst>
              <a:ext uri="{FF2B5EF4-FFF2-40B4-BE49-F238E27FC236}">
                <a16:creationId xmlns:a16="http://schemas.microsoft.com/office/drawing/2014/main" id="{239A0F25-D7A4-5E43-DDBD-D6FCA0CBD005}"/>
              </a:ext>
            </a:extLst>
          </p:cNvPr>
          <p:cNvSpPr txBox="1"/>
          <p:nvPr/>
        </p:nvSpPr>
        <p:spPr>
          <a:xfrm>
            <a:off x="4969042" y="1716417"/>
            <a:ext cx="3886200"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t>Pharmacists work with </a:t>
            </a:r>
            <a:r>
              <a:rPr lang="en-US" sz="2000" b="1" dirty="0">
                <a:solidFill>
                  <a:schemeClr val="accent3"/>
                </a:solidFill>
              </a:rPr>
              <a:t>doctors</a:t>
            </a:r>
            <a:r>
              <a:rPr lang="en-US" sz="2000" dirty="0"/>
              <a:t> and </a:t>
            </a:r>
            <a:r>
              <a:rPr lang="en-US" sz="2000" b="1" dirty="0">
                <a:solidFill>
                  <a:schemeClr val="accent2"/>
                </a:solidFill>
              </a:rPr>
              <a:t>nurses</a:t>
            </a:r>
            <a:r>
              <a:rPr lang="en-US" sz="2000" dirty="0"/>
              <a:t> to choose the best treatments</a:t>
            </a:r>
          </a:p>
          <a:p>
            <a:pPr marL="285750" indent="-285750">
              <a:buFont typeface="Arial" panose="020B0604020202020204" pitchFamily="34" charset="0"/>
              <a:buChar char="•"/>
            </a:pPr>
            <a:r>
              <a:rPr lang="en-US" sz="2000" dirty="0"/>
              <a:t>Did you know? </a:t>
            </a:r>
            <a:endParaRPr lang="en-US" sz="2000"/>
          </a:p>
          <a:p>
            <a:pPr marL="742950" lvl="1" indent="-285750">
              <a:buFont typeface="Arial" panose="020B0604020202020204" pitchFamily="34" charset="0"/>
              <a:buChar char="•"/>
            </a:pPr>
            <a:r>
              <a:rPr lang="en-US" sz="2000" dirty="0"/>
              <a:t>Most </a:t>
            </a:r>
            <a:r>
              <a:rPr lang="en-US" sz="2000"/>
              <a:t>pharmacists </a:t>
            </a:r>
            <a:r>
              <a:rPr lang="en-US" sz="2000" dirty="0"/>
              <a:t>work in</a:t>
            </a:r>
            <a:r>
              <a:rPr lang="en-US" sz="2000"/>
              <a:t> </a:t>
            </a:r>
            <a:r>
              <a:rPr lang="en-US" sz="2000" b="1">
                <a:solidFill>
                  <a:schemeClr val="accent4"/>
                </a:solidFill>
              </a:rPr>
              <a:t>community </a:t>
            </a:r>
            <a:r>
              <a:rPr lang="en-US" sz="2000" b="1" dirty="0">
                <a:solidFill>
                  <a:schemeClr val="accent4"/>
                </a:solidFill>
              </a:rPr>
              <a:t>pharmacies</a:t>
            </a:r>
            <a:r>
              <a:rPr lang="en-US" sz="2000" dirty="0"/>
              <a:t> and </a:t>
            </a:r>
            <a:r>
              <a:rPr lang="en-US" sz="2000" b="1" dirty="0">
                <a:solidFill>
                  <a:schemeClr val="accent5">
                    <a:lumMod val="75000"/>
                  </a:schemeClr>
                </a:solidFill>
              </a:rPr>
              <a:t>hospitals</a:t>
            </a:r>
            <a:r>
              <a:rPr lang="en-US" sz="2000" dirty="0"/>
              <a:t>!</a:t>
            </a:r>
            <a:endParaRPr lang="en-US" sz="2000"/>
          </a:p>
        </p:txBody>
      </p:sp>
      <p:pic>
        <p:nvPicPr>
          <p:cNvPr id="6" name="Picture 5" descr="A doctor talking to a patient&#10;&#10;AI-generated content may be incorrect.">
            <a:extLst>
              <a:ext uri="{FF2B5EF4-FFF2-40B4-BE49-F238E27FC236}">
                <a16:creationId xmlns:a16="http://schemas.microsoft.com/office/drawing/2014/main" id="{65F6CB66-EE5E-81E6-0AE8-E9C2F8A779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1744" y="1514175"/>
            <a:ext cx="4049925" cy="3037444"/>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0659CE41-FC6F-98F5-4DD2-CC85279F5C9A}"/>
              </a:ext>
            </a:extLst>
          </p:cNvPr>
          <p:cNvSpPr txBox="1"/>
          <p:nvPr/>
        </p:nvSpPr>
        <p:spPr>
          <a:xfrm>
            <a:off x="0" y="4916129"/>
            <a:ext cx="8915400" cy="200055"/>
          </a:xfrm>
          <a:prstGeom prst="rect">
            <a:avLst/>
          </a:prstGeom>
          <a:noFill/>
        </p:spPr>
        <p:txBody>
          <a:bodyPr wrap="square" rtlCol="0">
            <a:spAutoFit/>
          </a:bodyPr>
          <a:lstStyle/>
          <a:p>
            <a:r>
              <a:rPr lang="en-US" sz="700" dirty="0"/>
              <a:t>Bureau of Labor Statistics, U.S. Department of Labor. Pharmacists. Occupational Outlook Handbook. Updated April 3, 2024. Accessed April 4, 2025. https://www.bls.gov/ooh/healthcare/pharmacists.htm#tab-3</a:t>
            </a:r>
          </a:p>
        </p:txBody>
      </p:sp>
    </p:spTree>
    <p:extLst>
      <p:ext uri="{BB962C8B-B14F-4D97-AF65-F5344CB8AC3E}">
        <p14:creationId xmlns:p14="http://schemas.microsoft.com/office/powerpoint/2010/main" val="964038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FC09A-1570-CD77-B58A-0A96ED293F1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BF01573-EE89-6DD4-273C-FB1A4D71EAB4}"/>
              </a:ext>
            </a:extLst>
          </p:cNvPr>
          <p:cNvSpPr txBox="1"/>
          <p:nvPr/>
        </p:nvSpPr>
        <p:spPr>
          <a:xfrm>
            <a:off x="2086180" y="717600"/>
            <a:ext cx="4971639" cy="584775"/>
          </a:xfrm>
          <a:prstGeom prst="rect">
            <a:avLst/>
          </a:prstGeom>
          <a:noFill/>
        </p:spPr>
        <p:txBody>
          <a:bodyPr wrap="square" rtlCol="0">
            <a:spAutoFit/>
          </a:bodyPr>
          <a:lstStyle/>
          <a:p>
            <a:pPr algn="ctr"/>
            <a:r>
              <a:rPr lang="en-US" sz="3200" b="1">
                <a:solidFill>
                  <a:schemeClr val="accent1"/>
                </a:solidFill>
                <a:latin typeface="+mj-lt"/>
              </a:rPr>
              <a:t>What do pharmacists do?</a:t>
            </a:r>
          </a:p>
        </p:txBody>
      </p:sp>
      <p:sp>
        <p:nvSpPr>
          <p:cNvPr id="4" name="TextBox 3">
            <a:extLst>
              <a:ext uri="{FF2B5EF4-FFF2-40B4-BE49-F238E27FC236}">
                <a16:creationId xmlns:a16="http://schemas.microsoft.com/office/drawing/2014/main" id="{AA4F7CE7-85B3-3763-632F-85712F4CD784}"/>
              </a:ext>
            </a:extLst>
          </p:cNvPr>
          <p:cNvSpPr txBox="1"/>
          <p:nvPr/>
        </p:nvSpPr>
        <p:spPr>
          <a:xfrm>
            <a:off x="4969042" y="1716417"/>
            <a:ext cx="3886200" cy="2862322"/>
          </a:xfrm>
          <a:prstGeom prst="rect">
            <a:avLst/>
          </a:prstGeom>
          <a:noFill/>
        </p:spPr>
        <p:txBody>
          <a:bodyPr wrap="square" rtlCol="0">
            <a:spAutoFit/>
          </a:bodyPr>
          <a:lstStyle/>
          <a:p>
            <a:pPr marL="285750" indent="-285750">
              <a:buFont typeface="Arial" panose="020B0604020202020204" pitchFamily="34" charset="0"/>
              <a:buChar char="•"/>
            </a:pPr>
            <a:r>
              <a:rPr lang="en-US" sz="2000"/>
              <a:t>Research and develop </a:t>
            </a:r>
            <a:r>
              <a:rPr lang="en-US" sz="2000" b="1">
                <a:solidFill>
                  <a:schemeClr val="accent6">
                    <a:lumMod val="75000"/>
                  </a:schemeClr>
                </a:solidFill>
              </a:rPr>
              <a:t>new medicines</a:t>
            </a:r>
          </a:p>
          <a:p>
            <a:pPr marL="285750" indent="-285750">
              <a:buFont typeface="Arial" panose="020B0604020202020204" pitchFamily="34" charset="0"/>
              <a:buChar char="•"/>
            </a:pPr>
            <a:r>
              <a:rPr lang="en-US" sz="2000"/>
              <a:t>Create </a:t>
            </a:r>
            <a:r>
              <a:rPr lang="en-US" sz="2000" b="1">
                <a:solidFill>
                  <a:schemeClr val="accent3"/>
                </a:solidFill>
              </a:rPr>
              <a:t>personalized</a:t>
            </a:r>
            <a:r>
              <a:rPr lang="en-US" sz="2000"/>
              <a:t> medication plans</a:t>
            </a:r>
          </a:p>
          <a:p>
            <a:pPr marL="285750" indent="-285750">
              <a:buFont typeface="Arial" panose="020B0604020202020204" pitchFamily="34" charset="0"/>
              <a:buChar char="•"/>
            </a:pPr>
            <a:r>
              <a:rPr lang="en-US" sz="2000"/>
              <a:t>Promote </a:t>
            </a:r>
            <a:r>
              <a:rPr lang="en-US" sz="2000" b="1">
                <a:solidFill>
                  <a:schemeClr val="accent5">
                    <a:lumMod val="75000"/>
                  </a:schemeClr>
                </a:solidFill>
              </a:rPr>
              <a:t>public health</a:t>
            </a:r>
            <a:r>
              <a:rPr lang="en-US" sz="2000"/>
              <a:t> (ex.: Stopping the spread of COVID-19)</a:t>
            </a:r>
          </a:p>
          <a:p>
            <a:pPr marL="285750" indent="-285750">
              <a:buFont typeface="Arial" panose="020B0604020202020204" pitchFamily="34" charset="0"/>
              <a:buChar char="•"/>
            </a:pPr>
            <a:r>
              <a:rPr lang="en-US" sz="2000"/>
              <a:t>Manage </a:t>
            </a:r>
            <a:r>
              <a:rPr lang="en-US" sz="2000" b="1">
                <a:solidFill>
                  <a:schemeClr val="accent4"/>
                </a:solidFill>
              </a:rPr>
              <a:t>chronic diseases </a:t>
            </a:r>
            <a:r>
              <a:rPr lang="en-US" sz="2000"/>
              <a:t>(ex.: diabetes, heart failure)</a:t>
            </a:r>
          </a:p>
        </p:txBody>
      </p:sp>
      <p:pic>
        <p:nvPicPr>
          <p:cNvPr id="3" name="Picture 2" descr="A person getting a blood shot&#10;&#10;AI-generated content may be incorrect.">
            <a:extLst>
              <a:ext uri="{FF2B5EF4-FFF2-40B4-BE49-F238E27FC236}">
                <a16:creationId xmlns:a16="http://schemas.microsoft.com/office/drawing/2014/main" id="{2E71C3C5-7300-AAFA-5E32-ABEB3E6E1AF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25493" y="1553692"/>
            <a:ext cx="3667833" cy="26960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7410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A25A5-E7A1-5578-C561-03DCD48E47E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7716382-C074-F6ED-EBCF-D341F53DAAED}"/>
              </a:ext>
            </a:extLst>
          </p:cNvPr>
          <p:cNvSpPr txBox="1"/>
          <p:nvPr/>
        </p:nvSpPr>
        <p:spPr>
          <a:xfrm>
            <a:off x="1125416" y="765233"/>
            <a:ext cx="6547865" cy="1077218"/>
          </a:xfrm>
          <a:prstGeom prst="rect">
            <a:avLst/>
          </a:prstGeom>
          <a:noFill/>
        </p:spPr>
        <p:txBody>
          <a:bodyPr wrap="square" rtlCol="0">
            <a:spAutoFit/>
          </a:bodyPr>
          <a:lstStyle/>
          <a:p>
            <a:pPr algn="ctr"/>
            <a:r>
              <a:rPr lang="en-US" sz="3200" b="1" i="1" dirty="0">
                <a:solidFill>
                  <a:schemeClr val="accent1"/>
                </a:solidFill>
              </a:rPr>
              <a:t>Pharmacists help people live </a:t>
            </a:r>
            <a:r>
              <a:rPr lang="en-US" sz="3200" b="1" i="1" dirty="0">
                <a:solidFill>
                  <a:schemeClr val="accent3"/>
                </a:solidFill>
              </a:rPr>
              <a:t>better</a:t>
            </a:r>
            <a:r>
              <a:rPr lang="en-US" sz="3200" b="1" i="1" dirty="0">
                <a:solidFill>
                  <a:schemeClr val="accent1"/>
                </a:solidFill>
              </a:rPr>
              <a:t>, </a:t>
            </a:r>
            <a:r>
              <a:rPr lang="en-US" sz="3200" b="1" i="1" dirty="0">
                <a:solidFill>
                  <a:schemeClr val="accent5">
                    <a:lumMod val="75000"/>
                  </a:schemeClr>
                </a:solidFill>
              </a:rPr>
              <a:t>healthier</a:t>
            </a:r>
            <a:r>
              <a:rPr lang="en-US" sz="3200" b="1" i="1" dirty="0">
                <a:solidFill>
                  <a:schemeClr val="accent1"/>
                </a:solidFill>
              </a:rPr>
              <a:t> lives.</a:t>
            </a:r>
            <a:r>
              <a:rPr lang="en-US" sz="3200" b="1" dirty="0">
                <a:solidFill>
                  <a:schemeClr val="accent1"/>
                </a:solidFill>
                <a:latin typeface="+mj-lt"/>
              </a:rPr>
              <a:t> </a:t>
            </a:r>
          </a:p>
        </p:txBody>
      </p:sp>
      <p:sp>
        <p:nvSpPr>
          <p:cNvPr id="2" name="TextBox 7">
            <a:extLst>
              <a:ext uri="{FF2B5EF4-FFF2-40B4-BE49-F238E27FC236}">
                <a16:creationId xmlns:a16="http://schemas.microsoft.com/office/drawing/2014/main" id="{24BA8B10-C72C-59C8-42B0-B9448CCBA038}"/>
              </a:ext>
            </a:extLst>
          </p:cNvPr>
          <p:cNvSpPr txBox="1"/>
          <p:nvPr/>
        </p:nvSpPr>
        <p:spPr>
          <a:xfrm>
            <a:off x="0" y="4730198"/>
            <a:ext cx="6802843"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i="1" dirty="0"/>
              <a:t>Video used with permission. American Society of Health-System Pharmacists. Your Pharmacist Video Campaign. 2025. Available at: </a:t>
            </a:r>
            <a:r>
              <a:rPr lang="en-US" sz="1050" i="1" dirty="0">
                <a:hlinkClick r:id="rId4"/>
              </a:rPr>
              <a:t>https://www.yourpharmacist.org/</a:t>
            </a:r>
            <a:r>
              <a:rPr lang="en-US" sz="1050" i="1" dirty="0"/>
              <a:t> </a:t>
            </a:r>
          </a:p>
        </p:txBody>
      </p:sp>
      <p:pic>
        <p:nvPicPr>
          <p:cNvPr id="7" name="Online Media 6" title="We're Your Pharmacist">
            <a:hlinkClick r:id="" action="ppaction://media"/>
            <a:extLst>
              <a:ext uri="{FF2B5EF4-FFF2-40B4-BE49-F238E27FC236}">
                <a16:creationId xmlns:a16="http://schemas.microsoft.com/office/drawing/2014/main" id="{F0492FA3-6A6C-B9E6-AAB7-C52C4A55C9FD}"/>
              </a:ext>
            </a:extLst>
          </p:cNvPr>
          <p:cNvPicPr>
            <a:picLocks noRot="1" noChangeAspect="1"/>
          </p:cNvPicPr>
          <p:nvPr>
            <a:videoFile r:link="rId1"/>
          </p:nvPr>
        </p:nvPicPr>
        <p:blipFill>
          <a:blip r:embed="rId5"/>
          <a:stretch>
            <a:fillRect/>
          </a:stretch>
        </p:blipFill>
        <p:spPr>
          <a:xfrm>
            <a:off x="2054591" y="1842451"/>
            <a:ext cx="4683126" cy="2638381"/>
          </a:xfrm>
          <a:prstGeom prst="rect">
            <a:avLst/>
          </a:prstGeom>
        </p:spPr>
      </p:pic>
    </p:spTree>
    <p:extLst>
      <p:ext uri="{BB962C8B-B14F-4D97-AF65-F5344CB8AC3E}">
        <p14:creationId xmlns:p14="http://schemas.microsoft.com/office/powerpoint/2010/main" val="250457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FA7C7-BCF7-DBB1-CDF8-FE898D45C23A}"/>
            </a:ext>
          </a:extLst>
        </p:cNvPr>
        <p:cNvGrpSpPr/>
        <p:nvPr/>
      </p:nvGrpSpPr>
      <p:grpSpPr>
        <a:xfrm>
          <a:off x="0" y="0"/>
          <a:ext cx="0" cy="0"/>
          <a:chOff x="0" y="0"/>
          <a:chExt cx="0" cy="0"/>
        </a:xfrm>
      </p:grpSpPr>
      <p:sp>
        <p:nvSpPr>
          <p:cNvPr id="9" name="Title 2">
            <a:extLst>
              <a:ext uri="{FF2B5EF4-FFF2-40B4-BE49-F238E27FC236}">
                <a16:creationId xmlns:a16="http://schemas.microsoft.com/office/drawing/2014/main" id="{2B67F9EC-A8CE-EF7B-D60E-A177C5531E7B}"/>
              </a:ext>
            </a:extLst>
          </p:cNvPr>
          <p:cNvSpPr>
            <a:spLocks noGrp="1"/>
          </p:cNvSpPr>
          <p:nvPr>
            <p:ph type="title"/>
          </p:nvPr>
        </p:nvSpPr>
        <p:spPr>
          <a:xfrm>
            <a:off x="628650" y="781979"/>
            <a:ext cx="7886700" cy="487623"/>
          </a:xfrm>
        </p:spPr>
        <p:txBody>
          <a:bodyPr>
            <a:normAutofit fontScale="90000"/>
          </a:bodyPr>
          <a:lstStyle/>
          <a:p>
            <a:pPr algn="ctr"/>
            <a:r>
              <a:rPr lang="en-US" b="1">
                <a:solidFill>
                  <a:schemeClr val="accent1"/>
                </a:solidFill>
              </a:rPr>
              <a:t>Where do Pharmacists work?</a:t>
            </a:r>
            <a:br>
              <a:rPr lang="en-US">
                <a:solidFill>
                  <a:schemeClr val="accent1"/>
                </a:solidFill>
              </a:rPr>
            </a:br>
            <a:endParaRPr lang="en-US">
              <a:solidFill>
                <a:schemeClr val="accent1"/>
              </a:solidFill>
            </a:endParaRPr>
          </a:p>
        </p:txBody>
      </p:sp>
      <p:pic>
        <p:nvPicPr>
          <p:cNvPr id="4" name="Picture 3" descr="A person in a lab coat working in a lab&#10;&#10;AI-generated content may be incorrect.">
            <a:extLst>
              <a:ext uri="{FF2B5EF4-FFF2-40B4-BE49-F238E27FC236}">
                <a16:creationId xmlns:a16="http://schemas.microsoft.com/office/drawing/2014/main" id="{2DB962FF-B78E-B6DF-9FF6-465041D87D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83840" y="1435065"/>
            <a:ext cx="2395669" cy="1597112"/>
          </a:xfrm>
          <a:prstGeom prst="rect">
            <a:avLst/>
          </a:prstGeom>
          <a:ln w="19050">
            <a:solidFill>
              <a:schemeClr val="accent5">
                <a:lumMod val="75000"/>
              </a:schemeClr>
            </a:solidFill>
          </a:ln>
          <a:effectLst>
            <a:outerShdw blurRad="292100" dist="139700" dir="2700000" algn="tl" rotWithShape="0">
              <a:srgbClr val="333333">
                <a:alpha val="65000"/>
              </a:srgbClr>
            </a:outerShdw>
          </a:effectLst>
        </p:spPr>
      </p:pic>
      <p:pic>
        <p:nvPicPr>
          <p:cNvPr id="11" name="Picture 10" descr="A person in a white coat giving a pill to a person&#10;&#10;AI-generated content may be incorrect.">
            <a:extLst>
              <a:ext uri="{FF2B5EF4-FFF2-40B4-BE49-F238E27FC236}">
                <a16:creationId xmlns:a16="http://schemas.microsoft.com/office/drawing/2014/main" id="{A3B141B9-46AB-A705-C86E-1734A98798D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6262" y="1435225"/>
            <a:ext cx="2395668" cy="1596952"/>
          </a:xfrm>
          <a:prstGeom prst="rect">
            <a:avLst/>
          </a:prstGeom>
          <a:ln w="19050">
            <a:solidFill>
              <a:schemeClr val="accent3"/>
            </a:solidFill>
          </a:ln>
          <a:effectLst>
            <a:outerShdw blurRad="292100" dist="139700" dir="2700000" algn="tl" rotWithShape="0">
              <a:srgbClr val="333333">
                <a:alpha val="65000"/>
              </a:srgbClr>
            </a:outerShdw>
          </a:effectLst>
        </p:spPr>
      </p:pic>
      <p:pic>
        <p:nvPicPr>
          <p:cNvPr id="13" name="Picture 12" descr="A person in a lab coat holding a dropper&#10;&#10;AI-generated content may be incorrect.">
            <a:extLst>
              <a:ext uri="{FF2B5EF4-FFF2-40B4-BE49-F238E27FC236}">
                <a16:creationId xmlns:a16="http://schemas.microsoft.com/office/drawing/2014/main" id="{CCEB80BF-CC59-C512-09DD-0325DA2A1BB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10051" y="1435225"/>
            <a:ext cx="2395668" cy="1597112"/>
          </a:xfrm>
          <a:prstGeom prst="rect">
            <a:avLst/>
          </a:prstGeom>
          <a:ln w="19050">
            <a:solidFill>
              <a:schemeClr val="accent2"/>
            </a:solidFill>
          </a:ln>
          <a:effectLst>
            <a:outerShdw blurRad="292100" dist="139700" dir="2700000" algn="tl" rotWithShape="0">
              <a:srgbClr val="333333">
                <a:alpha val="65000"/>
              </a:srgbClr>
            </a:outerShdw>
          </a:effectLst>
        </p:spPr>
      </p:pic>
      <p:pic>
        <p:nvPicPr>
          <p:cNvPr id="15" name="Picture 14" descr="A group of people in white coats&#10;&#10;AI-generated content may be incorrect.">
            <a:extLst>
              <a:ext uri="{FF2B5EF4-FFF2-40B4-BE49-F238E27FC236}">
                <a16:creationId xmlns:a16="http://schemas.microsoft.com/office/drawing/2014/main" id="{C822C35F-E05F-CB4F-20A2-665AF7B6F06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410051" y="3179680"/>
            <a:ext cx="2395668" cy="1597112"/>
          </a:xfrm>
          <a:prstGeom prst="rect">
            <a:avLst/>
          </a:prstGeom>
          <a:ln w="19050">
            <a:solidFill>
              <a:schemeClr val="accent1"/>
            </a:solid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CFEADD54-4A9C-5319-4EE4-8283E5A10287}"/>
              </a:ext>
            </a:extLst>
          </p:cNvPr>
          <p:cNvSpPr txBox="1"/>
          <p:nvPr/>
        </p:nvSpPr>
        <p:spPr>
          <a:xfrm>
            <a:off x="2004501" y="3879714"/>
            <a:ext cx="1028551" cy="369332"/>
          </a:xfrm>
          <a:prstGeom prst="rect">
            <a:avLst/>
          </a:prstGeom>
          <a:noFill/>
        </p:spPr>
        <p:txBody>
          <a:bodyPr wrap="square" rtlCol="0">
            <a:spAutoFit/>
          </a:bodyPr>
          <a:lstStyle/>
          <a:p>
            <a:r>
              <a:rPr lang="en-US">
                <a:latin typeface="Aptos" panose="020B0004020202020204" pitchFamily="34" charset="0"/>
              </a:rPr>
              <a:t>Hospital</a:t>
            </a:r>
          </a:p>
        </p:txBody>
      </p:sp>
      <p:sp>
        <p:nvSpPr>
          <p:cNvPr id="21" name="Arrow: Right 20">
            <a:extLst>
              <a:ext uri="{FF2B5EF4-FFF2-40B4-BE49-F238E27FC236}">
                <a16:creationId xmlns:a16="http://schemas.microsoft.com/office/drawing/2014/main" id="{793061FD-51C7-4946-AA58-7C88CD243807}"/>
              </a:ext>
            </a:extLst>
          </p:cNvPr>
          <p:cNvSpPr/>
          <p:nvPr/>
        </p:nvSpPr>
        <p:spPr>
          <a:xfrm>
            <a:off x="3021874" y="3992189"/>
            <a:ext cx="313509" cy="14438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2633BF1-B530-B745-0577-4E92D454E96B}"/>
              </a:ext>
            </a:extLst>
          </p:cNvPr>
          <p:cNvSpPr txBox="1"/>
          <p:nvPr/>
        </p:nvSpPr>
        <p:spPr>
          <a:xfrm>
            <a:off x="321987" y="3639171"/>
            <a:ext cx="1380184" cy="369332"/>
          </a:xfrm>
          <a:prstGeom prst="rect">
            <a:avLst/>
          </a:prstGeom>
          <a:noFill/>
        </p:spPr>
        <p:txBody>
          <a:bodyPr wrap="square" rtlCol="0">
            <a:spAutoFit/>
          </a:bodyPr>
          <a:lstStyle/>
          <a:p>
            <a:r>
              <a:rPr lang="en-US">
                <a:latin typeface="Aptos" panose="020B0004020202020204" pitchFamily="34" charset="0"/>
              </a:rPr>
              <a:t>Community</a:t>
            </a:r>
          </a:p>
        </p:txBody>
      </p:sp>
      <p:sp>
        <p:nvSpPr>
          <p:cNvPr id="23" name="Arrow: Right 22">
            <a:extLst>
              <a:ext uri="{FF2B5EF4-FFF2-40B4-BE49-F238E27FC236}">
                <a16:creationId xmlns:a16="http://schemas.microsoft.com/office/drawing/2014/main" id="{01422618-420F-D7EA-AF19-3DFC68925327}"/>
              </a:ext>
            </a:extLst>
          </p:cNvPr>
          <p:cNvSpPr/>
          <p:nvPr/>
        </p:nvSpPr>
        <p:spPr>
          <a:xfrm rot="18026404">
            <a:off x="1303277" y="3287236"/>
            <a:ext cx="515742" cy="176406"/>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5FFC944-F3F6-9873-F9BD-109C310D66DA}"/>
              </a:ext>
            </a:extLst>
          </p:cNvPr>
          <p:cNvSpPr txBox="1"/>
          <p:nvPr/>
        </p:nvSpPr>
        <p:spPr>
          <a:xfrm>
            <a:off x="5993525" y="3244051"/>
            <a:ext cx="1380184" cy="369332"/>
          </a:xfrm>
          <a:prstGeom prst="rect">
            <a:avLst/>
          </a:prstGeom>
          <a:noFill/>
        </p:spPr>
        <p:txBody>
          <a:bodyPr wrap="square" rtlCol="0">
            <a:spAutoFit/>
          </a:bodyPr>
          <a:lstStyle/>
          <a:p>
            <a:r>
              <a:rPr lang="en-US">
                <a:latin typeface="Aptos" panose="020B0004020202020204" pitchFamily="34" charset="0"/>
              </a:rPr>
              <a:t>Labs</a:t>
            </a:r>
          </a:p>
        </p:txBody>
      </p:sp>
      <p:sp>
        <p:nvSpPr>
          <p:cNvPr id="25" name="Arrow: Right 24">
            <a:extLst>
              <a:ext uri="{FF2B5EF4-FFF2-40B4-BE49-F238E27FC236}">
                <a16:creationId xmlns:a16="http://schemas.microsoft.com/office/drawing/2014/main" id="{7F03A854-E0AE-7D89-AB5D-29CC2EB4715D}"/>
              </a:ext>
            </a:extLst>
          </p:cNvPr>
          <p:cNvSpPr/>
          <p:nvPr/>
        </p:nvSpPr>
        <p:spPr>
          <a:xfrm rot="16200000">
            <a:off x="7632790" y="3197639"/>
            <a:ext cx="313509" cy="144382"/>
          </a:xfrm>
          <a:prstGeom prst="rightArrow">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C560FB0-B133-BD13-9D82-CDC9B978EEE2}"/>
              </a:ext>
            </a:extLst>
          </p:cNvPr>
          <p:cNvSpPr txBox="1"/>
          <p:nvPr/>
        </p:nvSpPr>
        <p:spPr>
          <a:xfrm>
            <a:off x="7447930" y="3369000"/>
            <a:ext cx="1925130" cy="369332"/>
          </a:xfrm>
          <a:prstGeom prst="rect">
            <a:avLst/>
          </a:prstGeom>
          <a:noFill/>
        </p:spPr>
        <p:txBody>
          <a:bodyPr wrap="square" rtlCol="0">
            <a:spAutoFit/>
          </a:bodyPr>
          <a:lstStyle/>
          <a:p>
            <a:r>
              <a:rPr lang="en-US">
                <a:latin typeface="Aptos" panose="020B0004020202020204" pitchFamily="34" charset="0"/>
              </a:rPr>
              <a:t>Government</a:t>
            </a:r>
          </a:p>
        </p:txBody>
      </p:sp>
      <p:sp>
        <p:nvSpPr>
          <p:cNvPr id="27" name="Arrow: Right 26">
            <a:extLst>
              <a:ext uri="{FF2B5EF4-FFF2-40B4-BE49-F238E27FC236}">
                <a16:creationId xmlns:a16="http://schemas.microsoft.com/office/drawing/2014/main" id="{6EDC4C90-950E-9727-1D5B-44336EE35430}"/>
              </a:ext>
            </a:extLst>
          </p:cNvPr>
          <p:cNvSpPr/>
          <p:nvPr/>
        </p:nvSpPr>
        <p:spPr>
          <a:xfrm rot="13488798">
            <a:off x="5821837" y="3107328"/>
            <a:ext cx="313509" cy="144382"/>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8881537"/>
      </p:ext>
    </p:extLst>
  </p:cSld>
  <p:clrMapOvr>
    <a:masterClrMapping/>
  </p:clrMapOvr>
</p:sld>
</file>

<file path=ppt/theme/theme1.xml><?xml version="1.0" encoding="utf-8"?>
<a:theme xmlns:a="http://schemas.openxmlformats.org/drawingml/2006/main" name="Pharm4me - Teal">
  <a:themeElements>
    <a:clrScheme name="PharmD Colors">
      <a:dk1>
        <a:srgbClr val="333333"/>
      </a:dk1>
      <a:lt1>
        <a:srgbClr val="333333"/>
      </a:lt1>
      <a:dk2>
        <a:srgbClr val="FFFFFF"/>
      </a:dk2>
      <a:lt2>
        <a:srgbClr val="FFFFFF"/>
      </a:lt2>
      <a:accent1>
        <a:srgbClr val="098096"/>
      </a:accent1>
      <a:accent2>
        <a:srgbClr val="1262A7"/>
      </a:accent2>
      <a:accent3>
        <a:srgbClr val="BF3394"/>
      </a:accent3>
      <a:accent4>
        <a:srgbClr val="FDC81D"/>
      </a:accent4>
      <a:accent5>
        <a:srgbClr val="BFD963"/>
      </a:accent5>
      <a:accent6>
        <a:srgbClr val="83D1E2"/>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arm4me-template" id="{5911EA64-B078-4147-9546-AB2F6934A3B2}" vid="{F4AB9772-03D6-43A7-8707-E721711D98C7}"/>
    </a:ext>
  </a:extLst>
</a:theme>
</file>

<file path=ppt/theme/theme2.xml><?xml version="1.0" encoding="utf-8"?>
<a:theme xmlns:a="http://schemas.openxmlformats.org/drawingml/2006/main" name="2_Pharm4me - Blue">
  <a:themeElements>
    <a:clrScheme name="PharmD Colors">
      <a:dk1>
        <a:srgbClr val="333333"/>
      </a:dk1>
      <a:lt1>
        <a:srgbClr val="333333"/>
      </a:lt1>
      <a:dk2>
        <a:srgbClr val="FFFFFF"/>
      </a:dk2>
      <a:lt2>
        <a:srgbClr val="FFFFFF"/>
      </a:lt2>
      <a:accent1>
        <a:srgbClr val="098096"/>
      </a:accent1>
      <a:accent2>
        <a:srgbClr val="1262A7"/>
      </a:accent2>
      <a:accent3>
        <a:srgbClr val="BF3394"/>
      </a:accent3>
      <a:accent4>
        <a:srgbClr val="FDC81D"/>
      </a:accent4>
      <a:accent5>
        <a:srgbClr val="BFD963"/>
      </a:accent5>
      <a:accent6>
        <a:srgbClr val="83D1E2"/>
      </a:accent6>
      <a:hlink>
        <a:srgbClr val="0000FF"/>
      </a:hlink>
      <a:folHlink>
        <a:srgbClr val="800080"/>
      </a:folHlink>
    </a:clrScheme>
    <a:fontScheme name="AACP PP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arm4me-template" id="{5911EA64-B078-4147-9546-AB2F6934A3B2}" vid="{F4AB9772-03D6-43A7-8707-E721711D98C7}"/>
    </a:ext>
  </a:extLst>
</a:theme>
</file>

<file path=ppt/theme/theme3.xml><?xml version="1.0" encoding="utf-8"?>
<a:theme xmlns:a="http://schemas.openxmlformats.org/drawingml/2006/main" name="3_Pharm4me - Pink">
  <a:themeElements>
    <a:clrScheme name="PharmD Colors">
      <a:dk1>
        <a:srgbClr val="333333"/>
      </a:dk1>
      <a:lt1>
        <a:srgbClr val="333333"/>
      </a:lt1>
      <a:dk2>
        <a:srgbClr val="FFFFFF"/>
      </a:dk2>
      <a:lt2>
        <a:srgbClr val="FFFFFF"/>
      </a:lt2>
      <a:accent1>
        <a:srgbClr val="098096"/>
      </a:accent1>
      <a:accent2>
        <a:srgbClr val="1262A7"/>
      </a:accent2>
      <a:accent3>
        <a:srgbClr val="BF3394"/>
      </a:accent3>
      <a:accent4>
        <a:srgbClr val="FDC81D"/>
      </a:accent4>
      <a:accent5>
        <a:srgbClr val="BFD963"/>
      </a:accent5>
      <a:accent6>
        <a:srgbClr val="83D1E2"/>
      </a:accent6>
      <a:hlink>
        <a:srgbClr val="0000FF"/>
      </a:hlink>
      <a:folHlink>
        <a:srgbClr val="800080"/>
      </a:folHlink>
    </a:clrScheme>
    <a:fontScheme name="AACP PP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arm4me-template" id="{5911EA64-B078-4147-9546-AB2F6934A3B2}" vid="{F4AB9772-03D6-43A7-8707-E721711D98C7}"/>
    </a:ext>
  </a:extLst>
</a:theme>
</file>

<file path=ppt/theme/theme4.xml><?xml version="1.0" encoding="utf-8"?>
<a:theme xmlns:a="http://schemas.openxmlformats.org/drawingml/2006/main" name="4_Pharm4me - Green">
  <a:themeElements>
    <a:clrScheme name="PharmD Colors">
      <a:dk1>
        <a:srgbClr val="333333"/>
      </a:dk1>
      <a:lt1>
        <a:srgbClr val="333333"/>
      </a:lt1>
      <a:dk2>
        <a:srgbClr val="FFFFFF"/>
      </a:dk2>
      <a:lt2>
        <a:srgbClr val="FFFFFF"/>
      </a:lt2>
      <a:accent1>
        <a:srgbClr val="098096"/>
      </a:accent1>
      <a:accent2>
        <a:srgbClr val="1262A7"/>
      </a:accent2>
      <a:accent3>
        <a:srgbClr val="BF3394"/>
      </a:accent3>
      <a:accent4>
        <a:srgbClr val="FDC81D"/>
      </a:accent4>
      <a:accent5>
        <a:srgbClr val="BFD963"/>
      </a:accent5>
      <a:accent6>
        <a:srgbClr val="83D1E2"/>
      </a:accent6>
      <a:hlink>
        <a:srgbClr val="0000FF"/>
      </a:hlink>
      <a:folHlink>
        <a:srgbClr val="800080"/>
      </a:folHlink>
    </a:clrScheme>
    <a:fontScheme name="AACP PP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arm4me-template" id="{5911EA64-B078-4147-9546-AB2F6934A3B2}" vid="{F4AB9772-03D6-43A7-8707-E721711D98C7}"/>
    </a:ext>
  </a:extLst>
</a:theme>
</file>

<file path=ppt/theme/theme5.xml><?xml version="1.0" encoding="utf-8"?>
<a:theme xmlns:a="http://schemas.openxmlformats.org/drawingml/2006/main" name="5_Pharm4me - Yellow">
  <a:themeElements>
    <a:clrScheme name="PharmD Colors">
      <a:dk1>
        <a:srgbClr val="333333"/>
      </a:dk1>
      <a:lt1>
        <a:srgbClr val="333333"/>
      </a:lt1>
      <a:dk2>
        <a:srgbClr val="FFFFFF"/>
      </a:dk2>
      <a:lt2>
        <a:srgbClr val="FFFFFF"/>
      </a:lt2>
      <a:accent1>
        <a:srgbClr val="098096"/>
      </a:accent1>
      <a:accent2>
        <a:srgbClr val="1262A7"/>
      </a:accent2>
      <a:accent3>
        <a:srgbClr val="BF3394"/>
      </a:accent3>
      <a:accent4>
        <a:srgbClr val="FDC81D"/>
      </a:accent4>
      <a:accent5>
        <a:srgbClr val="BFD963"/>
      </a:accent5>
      <a:accent6>
        <a:srgbClr val="83D1E2"/>
      </a:accent6>
      <a:hlink>
        <a:srgbClr val="0000FF"/>
      </a:hlink>
      <a:folHlink>
        <a:srgbClr val="800080"/>
      </a:folHlink>
    </a:clrScheme>
    <a:fontScheme name="AACP PP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arm4me-template" id="{5911EA64-B078-4147-9546-AB2F6934A3B2}" vid="{F4AB9772-03D6-43A7-8707-E721711D98C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744E908C528A48AD84B75F43CEC86B" ma:contentTypeVersion="18" ma:contentTypeDescription="Create a new document." ma:contentTypeScope="" ma:versionID="9ca558f2af02dfd133ba8705abf9a8e0">
  <xsd:schema xmlns:xsd="http://www.w3.org/2001/XMLSchema" xmlns:xs="http://www.w3.org/2001/XMLSchema" xmlns:p="http://schemas.microsoft.com/office/2006/metadata/properties" xmlns:ns2="86d92770-2c38-4b0d-a7fe-d6f94ca2c719" xmlns:ns3="02217bdf-fc03-4208-830c-4824b835e77d" xmlns:ns4="b2d60982-4516-412d-bff1-9ad064f9bc78" targetNamespace="http://schemas.microsoft.com/office/2006/metadata/properties" ma:root="true" ma:fieldsID="fd233d70299febd955a71b1309ac82fd" ns2:_="" ns3:_="" ns4:_="">
    <xsd:import namespace="86d92770-2c38-4b0d-a7fe-d6f94ca2c719"/>
    <xsd:import namespace="02217bdf-fc03-4208-830c-4824b835e77d"/>
    <xsd:import namespace="b2d60982-4516-412d-bff1-9ad064f9bc7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d92770-2c38-4b0d-a7fe-d6f94ca2c7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3aeb277-6821-430a-8650-b85d591c17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217bdf-fc03-4208-830c-4824b835e77d"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d60982-4516-412d-bff1-9ad064f9bc7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c19ab593-b6c2-4187-b32f-420a4307f2ac}" ma:internalName="TaxCatchAll" ma:showField="CatchAllData" ma:web="b2d60982-4516-412d-bff1-9ad064f9bc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2d60982-4516-412d-bff1-9ad064f9bc78" xsi:nil="true"/>
    <lcf76f155ced4ddcb4097134ff3c332f xmlns="86d92770-2c38-4b0d-a7fe-d6f94ca2c719">
      <Terms xmlns="http://schemas.microsoft.com/office/infopath/2007/PartnerControls"/>
    </lcf76f155ced4ddcb4097134ff3c332f>
    <SharedWithUsers xmlns="02217bdf-fc03-4208-830c-4824b835e77d">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41E862-C898-4B6B-B5A5-9DB5E20AE178}">
  <ds:schemaRefs>
    <ds:schemaRef ds:uri="02217bdf-fc03-4208-830c-4824b835e77d"/>
    <ds:schemaRef ds:uri="86d92770-2c38-4b0d-a7fe-d6f94ca2c719"/>
    <ds:schemaRef ds:uri="b2d60982-4516-412d-bff1-9ad064f9bc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12E60E9-4082-4D4F-8DA4-540FDD15826F}">
  <ds:schemaRefs>
    <ds:schemaRef ds:uri="86d92770-2c38-4b0d-a7fe-d6f94ca2c719"/>
    <ds:schemaRef ds:uri="b2d60982-4516-412d-bff1-9ad064f9bc78"/>
    <ds:schemaRef ds:uri="http://schemas.openxmlformats.org/package/2006/metadata/core-properties"/>
    <ds:schemaRef ds:uri="http://schemas.microsoft.com/office/2006/metadata/properties"/>
    <ds:schemaRef ds:uri="http://purl.org/dc/elements/1.1/"/>
    <ds:schemaRef ds:uri="http://purl.org/dc/dcmitype/"/>
    <ds:schemaRef ds:uri="http://schemas.microsoft.com/office/2006/documentManagement/types"/>
    <ds:schemaRef ds:uri="http://www.w3.org/XML/1998/namespace"/>
    <ds:schemaRef ds:uri="http://schemas.microsoft.com/office/infopath/2007/PartnerControls"/>
    <ds:schemaRef ds:uri="http://purl.org/dc/terms/"/>
    <ds:schemaRef ds:uri="02217bdf-fc03-4208-830c-4824b835e77d"/>
  </ds:schemaRefs>
</ds:datastoreItem>
</file>

<file path=customXml/itemProps3.xml><?xml version="1.0" encoding="utf-8"?>
<ds:datastoreItem xmlns:ds="http://schemas.openxmlformats.org/officeDocument/2006/customXml" ds:itemID="{2483CFBC-CA9D-4A63-BE49-90DF917C78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Pharm4me - Teal</Template>
  <TotalTime>29</TotalTime>
  <Words>1897</Words>
  <Application>Microsoft Office PowerPoint</Application>
  <PresentationFormat>On-screen Show (16:9)</PresentationFormat>
  <Paragraphs>191</Paragraphs>
  <Slides>21</Slides>
  <Notes>16</Notes>
  <HiddenSlides>2</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21</vt:i4>
      </vt:variant>
    </vt:vector>
  </HeadingPairs>
  <TitlesOfParts>
    <vt:vector size="33" baseType="lpstr">
      <vt:lpstr>Aptos</vt:lpstr>
      <vt:lpstr>Aptos SemiBold</vt:lpstr>
      <vt:lpstr>Arial</vt:lpstr>
      <vt:lpstr>Calibri</vt:lpstr>
      <vt:lpstr>ProximaNova</vt:lpstr>
      <vt:lpstr>Times New Roman</vt:lpstr>
      <vt:lpstr>Verdana</vt:lpstr>
      <vt:lpstr>Pharm4me - Teal</vt:lpstr>
      <vt:lpstr>2_Pharm4me - Blue</vt:lpstr>
      <vt:lpstr>3_Pharm4me - Pink</vt:lpstr>
      <vt:lpstr>4_Pharm4me - Green</vt:lpstr>
      <vt:lpstr>5_Pharm4me - Yellow</vt:lpstr>
      <vt:lpstr>How to Use This Pharm4Me Presentation</vt:lpstr>
      <vt:lpstr>Introduction to Pharmacy and Pharmacy Careers </vt:lpstr>
      <vt:lpstr>Introduce yourself…</vt:lpstr>
      <vt:lpstr>PowerPoint Presentation</vt:lpstr>
      <vt:lpstr>PowerPoint Presentation</vt:lpstr>
      <vt:lpstr>PowerPoint Presentation</vt:lpstr>
      <vt:lpstr>PowerPoint Presentation</vt:lpstr>
      <vt:lpstr>PowerPoint Presentation</vt:lpstr>
      <vt:lpstr>Where do Pharmacists work? </vt:lpstr>
      <vt:lpstr>Other Pharmacy Careers</vt:lpstr>
      <vt:lpstr>How to become a Pharmacist</vt:lpstr>
      <vt:lpstr>Pharmacy Admission Fast Facts</vt:lpstr>
      <vt:lpstr>What Can You Do Now?</vt:lpstr>
      <vt:lpstr>Pharmacy Trivia</vt:lpstr>
      <vt:lpstr>Pharmacy Trivia</vt:lpstr>
      <vt:lpstr>Pharmacy Trivia</vt:lpstr>
      <vt:lpstr>Pharmacy Trivia</vt:lpstr>
      <vt:lpstr>Pharmacy Trivia</vt:lpstr>
      <vt:lpstr>Take the Pharmacy Career Quiz</vt:lpstr>
      <vt:lpstr>Check out these great resources!</vt:lpstr>
      <vt:lpstr>Looking for hands-on activities to add to this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Billi French</dc:creator>
  <cp:lastModifiedBy>Danielle Stubbs</cp:lastModifiedBy>
  <cp:revision>2</cp:revision>
  <dcterms:created xsi:type="dcterms:W3CDTF">2024-12-19T14:18:20Z</dcterms:created>
  <dcterms:modified xsi:type="dcterms:W3CDTF">2025-04-15T19:46:46Z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0x01010064744E908C528A48AD84B75F43CEC86B</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_activity">
    <vt:lpwstr>{"FileActivityType":"9","FileActivityTimeStamp":"2025-02-14T22:07:02.443Z","FileActivityUsersOnPage":[{"DisplayName":"Danielle Stubbs","Id":"dstubbs@aacp.org"},{"DisplayName":"Susan Staggs Vos","Id":"ssvos@aacp.org"},{"DisplayName":"Danielle Stubbs","Id":"dstubbs@aacp.org"}],"FileActivityNavigationId":null}</vt:lpwstr>
  </property>
</Properties>
</file>