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 id="2147483791" r:id="rId5"/>
    <p:sldMasterId id="2147483796" r:id="rId6"/>
    <p:sldMasterId id="2147483801" r:id="rId7"/>
    <p:sldMasterId id="2147483806" r:id="rId8"/>
  </p:sldMasterIdLst>
  <p:notesMasterIdLst>
    <p:notesMasterId r:id="rId35"/>
  </p:notesMasterIdLst>
  <p:sldIdLst>
    <p:sldId id="281" r:id="rId9"/>
    <p:sldId id="256" r:id="rId10"/>
    <p:sldId id="258" r:id="rId11"/>
    <p:sldId id="257" r:id="rId12"/>
    <p:sldId id="271" r:id="rId13"/>
    <p:sldId id="272" r:id="rId14"/>
    <p:sldId id="288" r:id="rId15"/>
    <p:sldId id="282" r:id="rId16"/>
    <p:sldId id="260" r:id="rId17"/>
    <p:sldId id="284" r:id="rId18"/>
    <p:sldId id="261" r:id="rId19"/>
    <p:sldId id="280" r:id="rId20"/>
    <p:sldId id="274" r:id="rId21"/>
    <p:sldId id="285" r:id="rId22"/>
    <p:sldId id="283" r:id="rId23"/>
    <p:sldId id="262" r:id="rId24"/>
    <p:sldId id="286" r:id="rId25"/>
    <p:sldId id="287" r:id="rId26"/>
    <p:sldId id="279" r:id="rId27"/>
    <p:sldId id="263" r:id="rId28"/>
    <p:sldId id="275" r:id="rId29"/>
    <p:sldId id="289" r:id="rId30"/>
    <p:sldId id="278" r:id="rId31"/>
    <p:sldId id="291" r:id="rId32"/>
    <p:sldId id="269" r:id="rId33"/>
    <p:sldId id="27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AB903-8E87-80F6-9F43-451B3A55356F}" name="Danielle Stubbs" initials="DS" userId="S::DStubbs@aacp.org::19de6ba6-df51-4ffe-8900-65e599278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8096"/>
    <a:srgbClr val="1160A4"/>
    <a:srgbClr val="1361A5"/>
    <a:srgbClr val="83D2E3"/>
    <a:srgbClr val="333333"/>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F1A2B-3FB7-49D6-9276-2C10C1119A4E}" v="620" dt="2025-04-14T21:27:50.738"/>
    <p1510:client id="{D36A65C1-A9D3-C30E-236F-A44DC9A2D729}" v="3" dt="2025-04-15T19:21:21.759"/>
    <p1510:client id="{E02C761E-3EF0-4AC3-A3E0-232588CD554D}" v="1" dt="2025-04-15T19:48:24.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88" autoAdjust="0"/>
  </p:normalViewPr>
  <p:slideViewPr>
    <p:cSldViewPr snapToGrid="0">
      <p:cViewPr varScale="1">
        <p:scale>
          <a:sx n="99" d="100"/>
          <a:sy n="99" d="100"/>
        </p:scale>
        <p:origin x="738" y="5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029BC-8284-4457-845A-3AF8952B5477}" type="doc">
      <dgm:prSet loTypeId="urn:microsoft.com/office/officeart/2005/8/layout/arrow2" loCatId="process" qsTypeId="urn:microsoft.com/office/officeart/2005/8/quickstyle/simple1" qsCatId="simple" csTypeId="urn:microsoft.com/office/officeart/2005/8/colors/accent1_2" csCatId="accent1" phldr="1"/>
      <dgm:spPr/>
    </dgm:pt>
    <dgm:pt modelId="{90B1BFC5-B6F4-49C5-867F-B9B1878254CF}">
      <dgm:prSet phldrT="[Text]"/>
      <dgm:spPr/>
      <dgm:t>
        <a:bodyPr/>
        <a:lstStyle/>
        <a:p>
          <a:r>
            <a:rPr lang="en-US" b="1" dirty="0"/>
            <a:t>Projected 5% growth between 2023 - 2033</a:t>
          </a:r>
        </a:p>
      </dgm:t>
    </dgm:pt>
    <dgm:pt modelId="{7C331750-5C03-4399-A389-94578A58E440}" type="sibTrans" cxnId="{AFE3603E-3F63-443B-84FD-E5A52E9C3132}">
      <dgm:prSet/>
      <dgm:spPr/>
      <dgm:t>
        <a:bodyPr/>
        <a:lstStyle/>
        <a:p>
          <a:endParaRPr lang="en-US"/>
        </a:p>
      </dgm:t>
    </dgm:pt>
    <dgm:pt modelId="{75017109-5327-4ACB-A38A-8BBAFDDFCF13}" type="parTrans" cxnId="{AFE3603E-3F63-443B-84FD-E5A52E9C3132}">
      <dgm:prSet/>
      <dgm:spPr/>
      <dgm:t>
        <a:bodyPr/>
        <a:lstStyle/>
        <a:p>
          <a:endParaRPr lang="en-US"/>
        </a:p>
      </dgm:t>
    </dgm:pt>
    <dgm:pt modelId="{EFF2167D-8FF2-4993-B6EB-5B61EA53AF7A}" type="pres">
      <dgm:prSet presAssocID="{34B029BC-8284-4457-845A-3AF8952B5477}" presName="arrowDiagram" presStyleCnt="0">
        <dgm:presLayoutVars>
          <dgm:chMax val="5"/>
          <dgm:dir/>
          <dgm:resizeHandles val="exact"/>
        </dgm:presLayoutVars>
      </dgm:prSet>
      <dgm:spPr/>
    </dgm:pt>
    <dgm:pt modelId="{B0003DDA-BAB9-412C-937F-698F4AE2720F}" type="pres">
      <dgm:prSet presAssocID="{34B029BC-8284-4457-845A-3AF8952B5477}" presName="arrow" presStyleLbl="bgShp" presStyleIdx="0" presStyleCnt="1" custLinFactNeighborX="49358" custLinFactNeighborY="9397"/>
      <dgm:spPr/>
    </dgm:pt>
    <dgm:pt modelId="{075D0B83-D387-4BFD-9B09-6847BA5617A5}" type="pres">
      <dgm:prSet presAssocID="{34B029BC-8284-4457-845A-3AF8952B5477}" presName="arrowDiagram1" presStyleCnt="0">
        <dgm:presLayoutVars>
          <dgm:bulletEnabled val="1"/>
        </dgm:presLayoutVars>
      </dgm:prSet>
      <dgm:spPr/>
    </dgm:pt>
    <dgm:pt modelId="{6B6984AD-B977-4ECC-828D-0F8E84949FB6}" type="pres">
      <dgm:prSet presAssocID="{90B1BFC5-B6F4-49C5-867F-B9B1878254CF}" presName="bullet1" presStyleLbl="node1" presStyleIdx="0" presStyleCnt="1" custLinFactX="26284" custLinFactNeighborX="100000" custLinFactNeighborY="38984"/>
      <dgm:spPr/>
    </dgm:pt>
    <dgm:pt modelId="{58CB87D7-F6D8-4CB6-8B0A-6C28764F0F07}" type="pres">
      <dgm:prSet presAssocID="{90B1BFC5-B6F4-49C5-867F-B9B1878254CF}" presName="textBox1" presStyleLbl="revTx" presStyleIdx="0" presStyleCnt="1" custScaleX="205198" custScaleY="68342">
        <dgm:presLayoutVars>
          <dgm:bulletEnabled val="1"/>
        </dgm:presLayoutVars>
      </dgm:prSet>
      <dgm:spPr/>
    </dgm:pt>
  </dgm:ptLst>
  <dgm:cxnLst>
    <dgm:cxn modelId="{AFE3603E-3F63-443B-84FD-E5A52E9C3132}" srcId="{34B029BC-8284-4457-845A-3AF8952B5477}" destId="{90B1BFC5-B6F4-49C5-867F-B9B1878254CF}" srcOrd="0" destOrd="0" parTransId="{75017109-5327-4ACB-A38A-8BBAFDDFCF13}" sibTransId="{7C331750-5C03-4399-A389-94578A58E440}"/>
    <dgm:cxn modelId="{8864968D-931E-4D27-A8DE-92E3569E3907}" type="presOf" srcId="{90B1BFC5-B6F4-49C5-867F-B9B1878254CF}" destId="{58CB87D7-F6D8-4CB6-8B0A-6C28764F0F07}" srcOrd="0" destOrd="0" presId="urn:microsoft.com/office/officeart/2005/8/layout/arrow2"/>
    <dgm:cxn modelId="{8EB1B9BF-F171-482D-8B5E-A5F117A5B9CB}" type="presOf" srcId="{34B029BC-8284-4457-845A-3AF8952B5477}" destId="{EFF2167D-8FF2-4993-B6EB-5B61EA53AF7A}" srcOrd="0" destOrd="0" presId="urn:microsoft.com/office/officeart/2005/8/layout/arrow2"/>
    <dgm:cxn modelId="{FE59C255-3FA3-46FA-B8B5-4D5A57C7506F}" type="presParOf" srcId="{EFF2167D-8FF2-4993-B6EB-5B61EA53AF7A}" destId="{B0003DDA-BAB9-412C-937F-698F4AE2720F}" srcOrd="0" destOrd="0" presId="urn:microsoft.com/office/officeart/2005/8/layout/arrow2"/>
    <dgm:cxn modelId="{5604D6EE-31F8-4877-AADA-104EB85635A4}" type="presParOf" srcId="{EFF2167D-8FF2-4993-B6EB-5B61EA53AF7A}" destId="{075D0B83-D387-4BFD-9B09-6847BA5617A5}" srcOrd="1" destOrd="0" presId="urn:microsoft.com/office/officeart/2005/8/layout/arrow2"/>
    <dgm:cxn modelId="{DCB0B422-9060-40CF-9BBB-3D8D890503F4}" type="presParOf" srcId="{075D0B83-D387-4BFD-9B09-6847BA5617A5}" destId="{6B6984AD-B977-4ECC-828D-0F8E84949FB6}" srcOrd="0" destOrd="0" presId="urn:microsoft.com/office/officeart/2005/8/layout/arrow2"/>
    <dgm:cxn modelId="{A4F92D03-6D2E-482B-B79F-5DCBFF5025E0}" type="presParOf" srcId="{075D0B83-D387-4BFD-9B09-6847BA5617A5}" destId="{58CB87D7-F6D8-4CB6-8B0A-6C28764F0F07}"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03DDA-BAB9-412C-937F-698F4AE2720F}">
      <dsp:nvSpPr>
        <dsp:cNvPr id="0" name=""/>
        <dsp:cNvSpPr/>
      </dsp:nvSpPr>
      <dsp:spPr>
        <a:xfrm>
          <a:off x="0" y="506875"/>
          <a:ext cx="2226218" cy="139138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984AD-B977-4ECC-828D-0F8E84949FB6}">
      <dsp:nvSpPr>
        <dsp:cNvPr id="0" name=""/>
        <dsp:cNvSpPr/>
      </dsp:nvSpPr>
      <dsp:spPr>
        <a:xfrm>
          <a:off x="1895072" y="722522"/>
          <a:ext cx="164740" cy="1647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B87D7-F6D8-4CB6-8B0A-6C28764F0F07}">
      <dsp:nvSpPr>
        <dsp:cNvPr id="0" name=""/>
        <dsp:cNvSpPr/>
      </dsp:nvSpPr>
      <dsp:spPr>
        <a:xfrm>
          <a:off x="410527" y="903209"/>
          <a:ext cx="1827261" cy="701765"/>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7292" bIns="0" numCol="1" spcCol="1270" anchor="t" anchorCtr="0">
          <a:noAutofit/>
        </a:bodyPr>
        <a:lstStyle/>
        <a:p>
          <a:pPr marL="0" lvl="0" indent="0" algn="r" defTabSz="622300">
            <a:lnSpc>
              <a:spcPct val="90000"/>
            </a:lnSpc>
            <a:spcBef>
              <a:spcPct val="0"/>
            </a:spcBef>
            <a:spcAft>
              <a:spcPct val="35000"/>
            </a:spcAft>
            <a:buNone/>
          </a:pPr>
          <a:r>
            <a:rPr lang="en-US" sz="1400" b="1" kern="1200" dirty="0"/>
            <a:t>Projected 5% growth between 2023 - 2033</a:t>
          </a:r>
        </a:p>
      </dsp:txBody>
      <dsp:txXfrm>
        <a:off x="444784" y="937466"/>
        <a:ext cx="1758747" cy="63325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A39A7-56A7-4415-97C2-1891B3D8C4BB}"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6BFC4-9D4F-4344-BE74-ABBCFD649EDC}" type="slidenum">
              <a:rPr lang="en-US" smtClean="0"/>
              <a:t>‹#›</a:t>
            </a:fld>
            <a:endParaRPr lang="en-US"/>
          </a:p>
        </p:txBody>
      </p:sp>
    </p:spTree>
    <p:extLst>
      <p:ext uri="{BB962C8B-B14F-4D97-AF65-F5344CB8AC3E}">
        <p14:creationId xmlns:p14="http://schemas.microsoft.com/office/powerpoint/2010/main" val="10133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harmcas.org/school-directory/explore-and-compa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Hey everyone! My name is [Your Name], and today we’re diving into the world of pharmacy.</a:t>
            </a:r>
          </a:p>
          <a:p>
            <a:endParaRPr lang="en-US"/>
          </a:p>
        </p:txBody>
      </p:sp>
      <p:sp>
        <p:nvSpPr>
          <p:cNvPr id="4" name="Slide Number Placeholder 3"/>
          <p:cNvSpPr>
            <a:spLocks noGrp="1"/>
          </p:cNvSpPr>
          <p:nvPr>
            <p:ph type="sldNum" sz="quarter" idx="5"/>
          </p:nvPr>
        </p:nvSpPr>
        <p:spPr/>
        <p:txBody>
          <a:bodyPr/>
          <a:lstStyle/>
          <a:p>
            <a:fld id="{FE36BFC4-9D4F-4344-BE74-ABBCFD649EDC}" type="slidenum">
              <a:rPr lang="en-US" smtClean="0"/>
              <a:t>3</a:t>
            </a:fld>
            <a:endParaRPr lang="en-US"/>
          </a:p>
        </p:txBody>
      </p:sp>
    </p:spTree>
    <p:extLst>
      <p:ext uri="{BB962C8B-B14F-4D97-AF65-F5344CB8AC3E}">
        <p14:creationId xmlns:p14="http://schemas.microsoft.com/office/powerpoint/2010/main" val="363200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career may be a good fit for you! Please note this is just a fun activity to help you explore unique pharmacy careers.</a:t>
            </a:r>
          </a:p>
        </p:txBody>
      </p:sp>
      <p:sp>
        <p:nvSpPr>
          <p:cNvPr id="4" name="Slide Number Placeholder 3"/>
          <p:cNvSpPr>
            <a:spLocks noGrp="1"/>
          </p:cNvSpPr>
          <p:nvPr>
            <p:ph type="sldNum" sz="quarter" idx="5"/>
          </p:nvPr>
        </p:nvSpPr>
        <p:spPr/>
        <p:txBody>
          <a:bodyPr/>
          <a:lstStyle/>
          <a:p>
            <a:fld id="{FE36BFC4-9D4F-4344-BE74-ABBCFD649EDC}" type="slidenum">
              <a:rPr lang="en-US" smtClean="0"/>
              <a:t>12</a:t>
            </a:fld>
            <a:endParaRPr lang="en-US"/>
          </a:p>
        </p:txBody>
      </p:sp>
    </p:spTree>
    <p:extLst>
      <p:ext uri="{BB962C8B-B14F-4D97-AF65-F5344CB8AC3E}">
        <p14:creationId xmlns:p14="http://schemas.microsoft.com/office/powerpoint/2010/main" val="156921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Path to Becoming a Pharmacist</a:t>
            </a:r>
          </a:p>
          <a:p>
            <a:pPr>
              <a:buFont typeface="+mj-lt"/>
              <a:buAutoNum type="arabicPeriod"/>
            </a:pPr>
            <a:r>
              <a:rPr lang="en-US" b="1" dirty="0"/>
              <a:t>High School (Now!)</a:t>
            </a:r>
            <a:endParaRPr lang="en-US" dirty="0"/>
          </a:p>
          <a:p>
            <a:pPr marL="742950" lvl="1" indent="-285750">
              <a:buFont typeface="+mj-lt"/>
              <a:buAutoNum type="arabicPeriod"/>
            </a:pPr>
            <a:r>
              <a:rPr lang="en-US" dirty="0"/>
              <a:t>Focus on </a:t>
            </a:r>
            <a:r>
              <a:rPr lang="en-US" b="1" dirty="0"/>
              <a:t>science</a:t>
            </a:r>
            <a:r>
              <a:rPr lang="en-US" dirty="0"/>
              <a:t> (biology, chemistry) and </a:t>
            </a:r>
            <a:r>
              <a:rPr lang="en-US" b="1" dirty="0"/>
              <a:t>math</a:t>
            </a:r>
            <a:r>
              <a:rPr lang="en-US" dirty="0"/>
              <a:t> (algebra, statistics).</a:t>
            </a:r>
          </a:p>
          <a:p>
            <a:pPr marL="742950" lvl="1" indent="-285750">
              <a:buFont typeface="+mj-lt"/>
              <a:buAutoNum type="arabicPeriod"/>
            </a:pPr>
            <a:r>
              <a:rPr lang="en-US" dirty="0"/>
              <a:t>Take AP or dual-credit courses if available.</a:t>
            </a:r>
          </a:p>
          <a:p>
            <a:pPr marL="742950" lvl="1" indent="-285750">
              <a:buFont typeface="+mj-lt"/>
              <a:buAutoNum type="arabicPeriod"/>
            </a:pPr>
            <a:r>
              <a:rPr lang="en-US" dirty="0"/>
              <a:t>Gain experience through volunteering at hospitals or pharmacies.</a:t>
            </a:r>
          </a:p>
          <a:p>
            <a:pPr marL="742950" lvl="1" indent="-285750">
              <a:buFont typeface="+mj-lt"/>
              <a:buAutoNum type="arabicPeriod"/>
            </a:pPr>
            <a:r>
              <a:rPr lang="en-US" dirty="0"/>
              <a:t>Optional: become a pharmacy technician to get further experience in the field.</a:t>
            </a:r>
          </a:p>
          <a:p>
            <a:pPr>
              <a:buFont typeface="+mj-lt"/>
              <a:buAutoNum type="arabicPeriod"/>
            </a:pPr>
            <a:r>
              <a:rPr lang="en-US" b="1" dirty="0"/>
              <a:t>College (</a:t>
            </a:r>
            <a:r>
              <a:rPr lang="en-US" b="1"/>
              <a:t>2-4 </a:t>
            </a:r>
            <a:r>
              <a:rPr lang="en-US" b="1" dirty="0"/>
              <a:t>years)</a:t>
            </a:r>
            <a:endParaRPr lang="en-US" dirty="0"/>
          </a:p>
          <a:p>
            <a:pPr marL="742950" lvl="1" indent="-285750">
              <a:buFont typeface="+mj-lt"/>
              <a:buAutoNum type="arabicPeriod"/>
            </a:pPr>
            <a:r>
              <a:rPr lang="en-US" dirty="0"/>
              <a:t>Earn a </a:t>
            </a:r>
            <a:r>
              <a:rPr lang="en-US" b="1" dirty="0"/>
              <a:t>Bachelor’s degree</a:t>
            </a:r>
            <a:r>
              <a:rPr lang="en-US" dirty="0"/>
              <a:t> (and/or complete the required prerequisite courses). Many pharmacy schools do not require a bachelor’s degree but instead only 2 years worth of prerequisites.</a:t>
            </a:r>
          </a:p>
          <a:p>
            <a:pPr marL="742950" lvl="1" indent="-285750">
              <a:buFont typeface="+mj-lt"/>
              <a:buAutoNum type="arabicPeriod"/>
            </a:pPr>
            <a:r>
              <a:rPr lang="en-US" dirty="0"/>
              <a:t>Maintain good grades and get involved in healthcare-related activities, such as becoming a pharmacy tech.</a:t>
            </a:r>
          </a:p>
          <a:p>
            <a:pPr>
              <a:buFont typeface="+mj-lt"/>
              <a:buAutoNum type="arabicPeriod"/>
            </a:pPr>
            <a:r>
              <a:rPr lang="en-US" b="1" dirty="0"/>
              <a:t>Pharmacy School (</a:t>
            </a:r>
            <a:r>
              <a:rPr lang="en-US" b="1"/>
              <a:t>3-4</a:t>
            </a:r>
            <a:r>
              <a:rPr lang="en-US" b="1" dirty="0"/>
              <a:t> years)</a:t>
            </a:r>
            <a:endParaRPr lang="en-US" dirty="0"/>
          </a:p>
          <a:p>
            <a:pPr marL="742950" lvl="1" indent="-285750">
              <a:buFont typeface="+mj-lt"/>
              <a:buAutoNum type="arabicPeriod"/>
            </a:pPr>
            <a:r>
              <a:rPr lang="en-US" dirty="0"/>
              <a:t>Complete a </a:t>
            </a:r>
            <a:r>
              <a:rPr lang="en-US" b="1" dirty="0"/>
              <a:t>Doctor of Pharmacy (PharmD) degree</a:t>
            </a:r>
            <a:r>
              <a:rPr lang="en-US" dirty="0"/>
              <a:t> from an accredited school.</a:t>
            </a:r>
          </a:p>
          <a:p>
            <a:pPr marL="742950" lvl="1" indent="-285750">
              <a:buFont typeface="+mj-lt"/>
              <a:buAutoNum type="arabicPeriod"/>
            </a:pPr>
            <a:r>
              <a:rPr lang="en-US" dirty="0"/>
              <a:t>Learn about medicines, patient care, and how to run a pharmacy.</a:t>
            </a:r>
          </a:p>
          <a:p>
            <a:pPr marL="742950" lvl="1" indent="-285750">
              <a:buFont typeface="+mj-lt"/>
              <a:buAutoNum type="arabicPeriod"/>
            </a:pPr>
            <a:r>
              <a:rPr lang="en-US" dirty="0"/>
              <a:t>Gain hands-on experience through internships and rotations.</a:t>
            </a:r>
          </a:p>
          <a:p>
            <a:pPr>
              <a:buFont typeface="+mj-lt"/>
              <a:buAutoNum type="arabicPeriod"/>
            </a:pPr>
            <a:r>
              <a:rPr lang="en-US" b="1" dirty="0"/>
              <a:t>Licensing &amp; Exams</a:t>
            </a:r>
            <a:endParaRPr lang="en-US" dirty="0"/>
          </a:p>
          <a:p>
            <a:pPr marL="742950" lvl="1" indent="-285750">
              <a:buFont typeface="+mj-lt"/>
              <a:buAutoNum type="arabicPeriod"/>
            </a:pPr>
            <a:r>
              <a:rPr lang="en-US" dirty="0"/>
              <a:t>Pass the </a:t>
            </a:r>
            <a:r>
              <a:rPr lang="en-US" b="1" dirty="0"/>
              <a:t>NAPLEX</a:t>
            </a:r>
            <a:r>
              <a:rPr lang="en-US" dirty="0"/>
              <a:t> (North American Pharmacist Licensure Exam).</a:t>
            </a:r>
          </a:p>
          <a:p>
            <a:pPr marL="742950" lvl="1" indent="-285750">
              <a:buFont typeface="+mj-lt"/>
              <a:buAutoNum type="arabicPeriod"/>
            </a:pPr>
            <a:r>
              <a:rPr lang="en-US" dirty="0"/>
              <a:t>Pass a state-specific </a:t>
            </a:r>
            <a:r>
              <a:rPr lang="en-US" b="1" dirty="0"/>
              <a:t>law exam</a:t>
            </a:r>
            <a:r>
              <a:rPr lang="en-US" dirty="0"/>
              <a:t> (MPJE or equivalent).</a:t>
            </a:r>
          </a:p>
          <a:p>
            <a:pPr algn="l">
              <a:lnSpc>
                <a:spcPts val="1800"/>
              </a:lnSpc>
              <a:buNone/>
            </a:pPr>
            <a:r>
              <a:rPr lang="en-US" b="1" dirty="0"/>
              <a:t>5. Optional: </a:t>
            </a:r>
            <a:r>
              <a:rPr lang="en-US" b="0" dirty="0"/>
              <a:t>R</a:t>
            </a:r>
            <a:r>
              <a:rPr lang="en-US" b="0" i="0" dirty="0">
                <a:solidFill>
                  <a:srgbClr val="007F95"/>
                </a:solidFill>
                <a:effectLst/>
                <a:latin typeface="ProximaNova-Bold"/>
              </a:rPr>
              <a:t>ESIDENCY:</a:t>
            </a:r>
            <a:r>
              <a:rPr lang="en-US" b="0" i="0" dirty="0">
                <a:solidFill>
                  <a:srgbClr val="2E2E2E"/>
                </a:solidFill>
                <a:effectLst/>
                <a:latin typeface="ProximaNova"/>
              </a:rPr>
              <a:t> 1–2 years of postgraduate training focused on certain patient populations or disease states in a clinical setting.</a:t>
            </a:r>
          </a:p>
          <a:p>
            <a:pPr algn="l">
              <a:lnSpc>
                <a:spcPts val="1800"/>
              </a:lnSpc>
              <a:buNone/>
            </a:pPr>
            <a:r>
              <a:rPr lang="en-US" b="0" i="0" dirty="0">
                <a:solidFill>
                  <a:srgbClr val="007F95"/>
                </a:solidFill>
                <a:effectLst/>
                <a:latin typeface="ProximaNova-Bold"/>
              </a:rPr>
              <a:t>FELLOWSHIP:</a:t>
            </a:r>
            <a:r>
              <a:rPr lang="en-US" b="0" i="0" dirty="0">
                <a:solidFill>
                  <a:srgbClr val="2E2E2E"/>
                </a:solidFill>
                <a:effectLst/>
                <a:latin typeface="ProximaNova"/>
              </a:rPr>
              <a:t> Individualized postgraduate training with a focus in academia, research, or industry.</a:t>
            </a:r>
          </a:p>
          <a:p>
            <a:pPr algn="l">
              <a:lnSpc>
                <a:spcPts val="1800"/>
              </a:lnSpc>
            </a:pPr>
            <a:r>
              <a:rPr lang="en-US" b="0" i="0" dirty="0">
                <a:solidFill>
                  <a:srgbClr val="007F95"/>
                </a:solidFill>
                <a:effectLst/>
                <a:latin typeface="ProximaNova-Bold"/>
              </a:rPr>
              <a:t>CERTIFICATION:</a:t>
            </a:r>
            <a:r>
              <a:rPr lang="en-US" b="0" i="0" dirty="0">
                <a:solidFill>
                  <a:srgbClr val="2E2E2E"/>
                </a:solidFill>
                <a:effectLst/>
                <a:latin typeface="ProximaNova"/>
              </a:rPr>
              <a:t> Licensed pharmacists may choose to become board certified as a way to demonstrate pharmacy expertise in a specialty area of practice: Ambulatory Care, Cardiology, Compounded Sterile Preparations, Critical Care, Emergency Medicine, Geriatric, Infectious Diseases, Nuclear, Nutrition Support Oncology, Pain Management, Pediatric, Pharmacotherapy, Psychiatric and Solid Organ Transplantation.</a:t>
            </a:r>
          </a:p>
          <a:p>
            <a:pPr marL="742950" lvl="1" indent="-285750">
              <a:buFont typeface="+mj-lt"/>
              <a:buAutoNum type="arabicPeriod"/>
            </a:pPr>
            <a:endParaRPr lang="en-US" dirty="0"/>
          </a:p>
          <a:p>
            <a:pPr>
              <a:buFont typeface="+mj-lt"/>
              <a:buNone/>
            </a:pPr>
            <a:r>
              <a:rPr lang="en-US" b="1" dirty="0"/>
              <a:t>Start Your Career!</a:t>
            </a:r>
          </a:p>
          <a:p>
            <a:pPr>
              <a:buFont typeface="+mj-lt"/>
              <a:buNone/>
            </a:pPr>
            <a:endParaRPr lang="en-US" dirty="0"/>
          </a:p>
          <a:p>
            <a:r>
              <a:rPr lang="en-US" dirty="0"/>
              <a:t>It takes about 8–10 years after high school, but pharmacists play a huge role in keeping people healthy!</a:t>
            </a:r>
          </a:p>
          <a:p>
            <a:pPr lvl="1">
              <a:buFont typeface="Arial" panose="020B0604020202020204" pitchFamily="34" charset="0"/>
              <a:buNone/>
            </a:pPr>
            <a:endParaRPr lang="en-US" b="1" dirty="0"/>
          </a:p>
          <a:p>
            <a:pPr>
              <a:buFont typeface="Arial" panose="020B0604020202020204" pitchFamily="34" charset="0"/>
              <a:buChar char="•"/>
            </a:pPr>
            <a:r>
              <a:rPr lang="en-US" b="1" dirty="0"/>
              <a:t>Key Skills:</a:t>
            </a:r>
            <a:r>
              <a:rPr lang="en-US" dirty="0"/>
              <a:t> Pharmacists need to be detail-oriented, good communicators, and problem-solvers.</a:t>
            </a:r>
          </a:p>
          <a:p>
            <a:r>
              <a:rPr lang="en-US" dirty="0"/>
              <a:t>What skills do you have now that would help you succeed as a pharmacist?"</a:t>
            </a:r>
            <a:br>
              <a:rPr lang="en-US" dirty="0"/>
            </a:br>
            <a:r>
              <a:rPr lang="en-US" dirty="0"/>
              <a:t>[Pause for responses]</a:t>
            </a:r>
          </a:p>
          <a:p>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13</a:t>
            </a:fld>
            <a:endParaRPr lang="en-US"/>
          </a:p>
        </p:txBody>
      </p:sp>
    </p:spTree>
    <p:extLst>
      <p:ext uri="{BB962C8B-B14F-4D97-AF65-F5344CB8AC3E}">
        <p14:creationId xmlns:p14="http://schemas.microsoft.com/office/powerpoint/2010/main" val="347782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3939"/>
                </a:solidFill>
                <a:effectLst/>
                <a:latin typeface="ProximaNova"/>
              </a:rPr>
              <a:t>Prerequisites for admission vary by school. Specific college requirements can be found in the </a:t>
            </a:r>
            <a:r>
              <a:rPr lang="en-US" b="0" i="0" dirty="0" err="1">
                <a:solidFill>
                  <a:srgbClr val="393939"/>
                </a:solidFill>
                <a:effectLst/>
                <a:latin typeface="ProximaNova"/>
              </a:rPr>
              <a:t>PharmCAS</a:t>
            </a:r>
            <a:r>
              <a:rPr lang="en-US" b="0" i="0" dirty="0">
                <a:solidFill>
                  <a:srgbClr val="393939"/>
                </a:solidFill>
                <a:effectLst/>
                <a:latin typeface="ProximaNova"/>
              </a:rPr>
              <a:t> </a:t>
            </a:r>
            <a:r>
              <a:rPr lang="en-US" b="0" u="none" strike="noStrike" dirty="0">
                <a:solidFill>
                  <a:srgbClr val="0060A3"/>
                </a:solidFill>
                <a:effectLst/>
                <a:latin typeface="ProximaNova-Semibold"/>
                <a:hlinkClick r:id="rId3"/>
              </a:rPr>
              <a:t>Compare Pharm.D. Programs</a:t>
            </a:r>
            <a:r>
              <a:rPr lang="en-US" b="0" i="0" dirty="0">
                <a:solidFill>
                  <a:srgbClr val="393939"/>
                </a:solidFill>
                <a:effectLst/>
                <a:latin typeface="ProximaNova"/>
              </a:rPr>
              <a:t> feature but typical prerequisite courses may include:</a:t>
            </a:r>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14</a:t>
            </a:fld>
            <a:endParaRPr lang="en-US"/>
          </a:p>
        </p:txBody>
      </p:sp>
    </p:spTree>
    <p:extLst>
      <p:ext uri="{BB962C8B-B14F-4D97-AF65-F5344CB8AC3E}">
        <p14:creationId xmlns:p14="http://schemas.microsoft.com/office/powerpoint/2010/main" val="357573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Can You Do Now?</a:t>
            </a:r>
            <a:endParaRPr lang="en-US" dirty="0"/>
          </a:p>
          <a:p>
            <a:pPr>
              <a:buFont typeface="Arial" panose="020B0604020202020204" pitchFamily="34" charset="0"/>
              <a:buChar char="•"/>
            </a:pPr>
            <a:r>
              <a:rPr lang="en-US" b="1" dirty="0"/>
              <a:t>Talk to a Pharmacist:</a:t>
            </a:r>
            <a:r>
              <a:rPr lang="en-US" dirty="0"/>
              <a:t> The next time you visit a pharmacy, ask the pharmacist about their job. They can share valuable insights about what it’s like to work in pharmacy.</a:t>
            </a:r>
          </a:p>
          <a:p>
            <a:pPr>
              <a:buFont typeface="Arial" panose="020B0604020202020204" pitchFamily="34" charset="0"/>
              <a:buChar char="•"/>
            </a:pPr>
            <a:r>
              <a:rPr lang="en-US" b="1" dirty="0"/>
              <a:t>Learn About Medicines:</a:t>
            </a:r>
            <a:r>
              <a:rPr lang="en-US" dirty="0"/>
              <a:t> Pay attention to over-the-counter medications at home and read their labels to understand their uses and precautions.</a:t>
            </a:r>
          </a:p>
          <a:p>
            <a:pPr>
              <a:buFont typeface="Arial" panose="020B0604020202020204" pitchFamily="34" charset="0"/>
              <a:buChar char="•"/>
            </a:pPr>
            <a:r>
              <a:rPr lang="en-US" b="1" dirty="0"/>
              <a:t>Strong Science &amp; Math Skills:</a:t>
            </a:r>
            <a:r>
              <a:rPr lang="en-US" dirty="0"/>
              <a:t> Take classes in biology, chemistry, and math to build a solid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ptos" panose="020B0004020202020204" pitchFamily="34" charset="0"/>
              </a:rPr>
              <a:t>Look into becoming a </a:t>
            </a:r>
            <a:r>
              <a:rPr lang="en-US" b="1" dirty="0">
                <a:solidFill>
                  <a:schemeClr val="accent5">
                    <a:lumMod val="75000"/>
                  </a:schemeClr>
                </a:solidFill>
                <a:latin typeface="Aptos" panose="020B0004020202020204" pitchFamily="34" charset="0"/>
              </a:rPr>
              <a:t>pharmacy technician (more info on next slide)</a:t>
            </a:r>
          </a:p>
          <a:p>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16</a:t>
            </a:fld>
            <a:endParaRPr lang="en-US"/>
          </a:p>
        </p:txBody>
      </p:sp>
    </p:spTree>
    <p:extLst>
      <p:ext uri="{BB962C8B-B14F-4D97-AF65-F5344CB8AC3E}">
        <p14:creationId xmlns:p14="http://schemas.microsoft.com/office/powerpoint/2010/main" val="3414491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165871"/>
                </a:solidFill>
                <a:effectLst/>
                <a:latin typeface="ProximaNova"/>
              </a:rPr>
              <a:t>Pharmacy technician experience isn’t required for pharmacy school, but it can be valuable on the path to becoming a pharmacist. In fact, over half of accepted students have paid pharmacy technician experience prior to enrolling in a Pharm.D. program. Furthermore, according to the Pharmacy Technician Certification Board (PTCB), “Pharmacy technicians are in high demand all across the country with positions available in all types of practice settings. While specific responsibilities will vary, a technician may:</a:t>
            </a:r>
          </a:p>
          <a:p>
            <a:pPr algn="l">
              <a:buFont typeface="Arial" panose="020B0604020202020204" pitchFamily="34" charset="0"/>
              <a:buChar char="•"/>
            </a:pPr>
            <a:r>
              <a:rPr lang="en-US" b="0" i="0" dirty="0">
                <a:solidFill>
                  <a:srgbClr val="165871"/>
                </a:solidFill>
                <a:effectLst/>
                <a:latin typeface="ProximaNova"/>
              </a:rPr>
              <a:t>Enter prescription orders</a:t>
            </a:r>
          </a:p>
          <a:p>
            <a:pPr algn="l">
              <a:buFont typeface="Arial" panose="020B0604020202020204" pitchFamily="34" charset="0"/>
              <a:buChar char="•"/>
            </a:pPr>
            <a:r>
              <a:rPr lang="en-US" b="0" i="0" dirty="0">
                <a:solidFill>
                  <a:srgbClr val="165871"/>
                </a:solidFill>
                <a:effectLst/>
                <a:latin typeface="ProximaNova"/>
              </a:rPr>
              <a:t>Package prescriptions</a:t>
            </a:r>
          </a:p>
          <a:p>
            <a:pPr algn="l">
              <a:buFont typeface="Arial" panose="020B0604020202020204" pitchFamily="34" charset="0"/>
              <a:buChar char="•"/>
            </a:pPr>
            <a:r>
              <a:rPr lang="en-US" b="0" i="0" dirty="0">
                <a:solidFill>
                  <a:srgbClr val="165871"/>
                </a:solidFill>
                <a:effectLst/>
                <a:latin typeface="ProximaNova"/>
              </a:rPr>
              <a:t>Operate automated dispensing systems</a:t>
            </a:r>
          </a:p>
          <a:p>
            <a:pPr algn="l">
              <a:buFont typeface="Arial" panose="020B0604020202020204" pitchFamily="34" charset="0"/>
              <a:buChar char="•"/>
            </a:pPr>
            <a:r>
              <a:rPr lang="en-US" b="0" i="0" dirty="0">
                <a:solidFill>
                  <a:srgbClr val="165871"/>
                </a:solidFill>
                <a:effectLst/>
                <a:latin typeface="ProximaNova"/>
              </a:rPr>
              <a:t>Maintain inventories</a:t>
            </a:r>
          </a:p>
          <a:p>
            <a:pPr algn="l">
              <a:buFont typeface="Arial" panose="020B0604020202020204" pitchFamily="34" charset="0"/>
              <a:buChar char="•"/>
            </a:pPr>
            <a:r>
              <a:rPr lang="en-US" b="0" i="0" dirty="0">
                <a:solidFill>
                  <a:srgbClr val="165871"/>
                </a:solidFill>
                <a:effectLst/>
                <a:latin typeface="ProximaNova"/>
              </a:rPr>
              <a:t>Process insurance claims</a:t>
            </a:r>
          </a:p>
          <a:p>
            <a:pPr algn="l">
              <a:buFont typeface="Arial" panose="020B0604020202020204" pitchFamily="34" charset="0"/>
              <a:buChar char="•"/>
            </a:pPr>
            <a:r>
              <a:rPr lang="en-US" b="0" i="0" dirty="0">
                <a:solidFill>
                  <a:srgbClr val="165871"/>
                </a:solidFill>
                <a:effectLst/>
                <a:latin typeface="ProximaNova"/>
              </a:rPr>
              <a:t>Check/verify other technicians’ work</a:t>
            </a:r>
          </a:p>
          <a:p>
            <a:pPr algn="l">
              <a:buFont typeface="Arial" panose="020B0604020202020204" pitchFamily="34" charset="0"/>
              <a:buChar char="•"/>
            </a:pPr>
            <a:r>
              <a:rPr lang="en-US" b="0" i="0" dirty="0">
                <a:solidFill>
                  <a:srgbClr val="165871"/>
                </a:solidFill>
                <a:effectLst/>
                <a:latin typeface="ProximaNova"/>
              </a:rPr>
              <a:t>Compound sterile preparations</a:t>
            </a:r>
          </a:p>
          <a:p>
            <a:pPr algn="l">
              <a:buFont typeface="Arial" panose="020B0604020202020204" pitchFamily="34" charset="0"/>
              <a:buChar char="•"/>
            </a:pPr>
            <a:r>
              <a:rPr lang="en-US" b="0" i="0" dirty="0">
                <a:solidFill>
                  <a:srgbClr val="165871"/>
                </a:solidFill>
                <a:effectLst/>
                <a:latin typeface="ProximaNova"/>
              </a:rPr>
              <a:t>Manage medication therapy</a:t>
            </a:r>
          </a:p>
          <a:p>
            <a:pPr algn="l">
              <a:buFont typeface="Arial" panose="020B0604020202020204" pitchFamily="34" charset="0"/>
              <a:buChar char="•"/>
            </a:pPr>
            <a:r>
              <a:rPr lang="en-US" b="0" i="0" dirty="0">
                <a:solidFill>
                  <a:srgbClr val="165871"/>
                </a:solidFill>
                <a:effectLst/>
                <a:latin typeface="ProximaNova"/>
              </a:rPr>
              <a:t>Assist with immunizations</a:t>
            </a:r>
          </a:p>
          <a:p>
            <a:pPr algn="l">
              <a:buFont typeface="Arial" panose="020B0604020202020204" pitchFamily="34" charset="0"/>
              <a:buChar char="•"/>
            </a:pPr>
            <a:endParaRPr lang="en-US" b="0" i="0" dirty="0">
              <a:solidFill>
                <a:srgbClr val="165871"/>
              </a:solidFill>
              <a:effectLst/>
              <a:latin typeface="ProximaNova"/>
            </a:endParaRPr>
          </a:p>
          <a:p>
            <a:pPr>
              <a:buNone/>
            </a:pPr>
            <a:r>
              <a:rPr lang="en-US" b="1" dirty="0"/>
              <a:t>Finish High School or Get a GED</a:t>
            </a:r>
            <a:endParaRPr lang="en-US" dirty="0"/>
          </a:p>
          <a:p>
            <a:pPr>
              <a:buFont typeface="Arial" panose="020B0604020202020204" pitchFamily="34" charset="0"/>
              <a:buChar char="•"/>
            </a:pPr>
            <a:r>
              <a:rPr lang="en-US" dirty="0"/>
              <a:t>Focus on </a:t>
            </a:r>
            <a:r>
              <a:rPr lang="en-US" b="1" dirty="0"/>
              <a:t>math, biology, and chemistry</a:t>
            </a:r>
            <a:r>
              <a:rPr lang="en-US" dirty="0"/>
              <a:t> to build a strong foundation.</a:t>
            </a:r>
          </a:p>
          <a:p>
            <a:pPr>
              <a:buFont typeface="Arial" panose="020B0604020202020204" pitchFamily="34" charset="0"/>
              <a:buChar char="•"/>
            </a:pPr>
            <a:r>
              <a:rPr lang="en-US" dirty="0"/>
              <a:t>Some high schools offer pharmacy tech programs—check if yours does!</a:t>
            </a:r>
          </a:p>
          <a:p>
            <a:pPr>
              <a:buNone/>
            </a:pPr>
            <a:r>
              <a:rPr lang="en-US" b="1" dirty="0"/>
              <a:t>Complete a Pharmacy Technician Training Program (Optional but Recommended)</a:t>
            </a:r>
            <a:endParaRPr lang="en-US" dirty="0"/>
          </a:p>
          <a:p>
            <a:pPr>
              <a:buFont typeface="Arial" panose="020B0604020202020204" pitchFamily="34" charset="0"/>
              <a:buChar char="•"/>
            </a:pPr>
            <a:r>
              <a:rPr lang="en-US" dirty="0"/>
              <a:t>Many </a:t>
            </a:r>
            <a:r>
              <a:rPr lang="en-US" b="1" dirty="0"/>
              <a:t>community colleges, vocational schools, and online programs</a:t>
            </a:r>
            <a:r>
              <a:rPr lang="en-US" dirty="0"/>
              <a:t> offer training.</a:t>
            </a:r>
          </a:p>
          <a:p>
            <a:pPr>
              <a:buFont typeface="Arial" panose="020B0604020202020204" pitchFamily="34" charset="0"/>
              <a:buChar char="•"/>
            </a:pPr>
            <a:r>
              <a:rPr lang="en-US" dirty="0"/>
              <a:t>Programs take </a:t>
            </a:r>
            <a:r>
              <a:rPr lang="en-US" b="1" dirty="0"/>
              <a:t>a few months to a year</a:t>
            </a:r>
            <a:r>
              <a:rPr lang="en-US" dirty="0"/>
              <a:t> and cover pharmacy law, drug names, and calculations.</a:t>
            </a:r>
          </a:p>
          <a:p>
            <a:pPr>
              <a:buNone/>
            </a:pPr>
            <a:r>
              <a:rPr lang="en-US" b="1" dirty="0"/>
              <a:t>Gain Hands-on Experience</a:t>
            </a:r>
            <a:endParaRPr lang="en-US" dirty="0"/>
          </a:p>
          <a:p>
            <a:pPr>
              <a:buFont typeface="Arial" panose="020B0604020202020204" pitchFamily="34" charset="0"/>
              <a:buChar char="•"/>
            </a:pPr>
            <a:r>
              <a:rPr lang="en-US" dirty="0"/>
              <a:t>Some states allow on-the-job training, where you learn while working at a pharmacy.</a:t>
            </a:r>
          </a:p>
          <a:p>
            <a:pPr>
              <a:buFont typeface="Arial" panose="020B0604020202020204" pitchFamily="34" charset="0"/>
              <a:buChar char="•"/>
            </a:pPr>
            <a:r>
              <a:rPr lang="en-US" dirty="0"/>
              <a:t>Internships or apprenticeships can help you get hired faster.</a:t>
            </a:r>
          </a:p>
          <a:p>
            <a:pPr>
              <a:buNone/>
            </a:pPr>
            <a:r>
              <a:rPr lang="en-US" b="1" dirty="0"/>
              <a:t>Get Certified (Often Required)</a:t>
            </a:r>
            <a:endParaRPr lang="en-US" dirty="0"/>
          </a:p>
          <a:p>
            <a:pPr>
              <a:buFont typeface="Arial" panose="020B0604020202020204" pitchFamily="34" charset="0"/>
              <a:buChar char="•"/>
            </a:pPr>
            <a:r>
              <a:rPr lang="en-US" dirty="0"/>
              <a:t>Take the </a:t>
            </a:r>
            <a:r>
              <a:rPr lang="en-US" b="1" dirty="0"/>
              <a:t>Pharmacy Technician Certification Exam (PTCE)</a:t>
            </a:r>
            <a:r>
              <a:rPr lang="en-US" dirty="0"/>
              <a:t> or </a:t>
            </a:r>
            <a:r>
              <a:rPr lang="en-US" b="1" dirty="0" err="1"/>
              <a:t>ExCPT</a:t>
            </a:r>
            <a:r>
              <a:rPr lang="en-US" dirty="0"/>
              <a:t> to become certified.</a:t>
            </a:r>
          </a:p>
          <a:p>
            <a:pPr>
              <a:buFont typeface="Arial" panose="020B0604020202020204" pitchFamily="34" charset="0"/>
              <a:buChar char="•"/>
            </a:pPr>
            <a:r>
              <a:rPr lang="en-US" dirty="0"/>
              <a:t>Certification helps with job opportunities and higher pay.</a:t>
            </a:r>
          </a:p>
          <a:p>
            <a:pPr>
              <a:buNone/>
            </a:pPr>
            <a:r>
              <a:rPr lang="en-US" b="1" dirty="0"/>
              <a:t>Apply for State Licensure (If Required)</a:t>
            </a:r>
            <a:endParaRPr lang="en-US" dirty="0"/>
          </a:p>
          <a:p>
            <a:pPr>
              <a:buFont typeface="Arial" panose="020B0604020202020204" pitchFamily="34" charset="0"/>
              <a:buChar char="•"/>
            </a:pPr>
            <a:r>
              <a:rPr lang="en-US" dirty="0"/>
              <a:t>Some states require </a:t>
            </a:r>
            <a:r>
              <a:rPr lang="en-US" b="1" dirty="0"/>
              <a:t>registration or licensing</a:t>
            </a:r>
            <a:r>
              <a:rPr lang="en-US" dirty="0"/>
              <a:t> before you can work.</a:t>
            </a:r>
          </a:p>
          <a:p>
            <a:pPr>
              <a:buFont typeface="Arial" panose="020B0604020202020204" pitchFamily="34" charset="0"/>
              <a:buChar char="•"/>
            </a:pPr>
            <a:r>
              <a:rPr lang="en-US" dirty="0"/>
              <a:t>Check your state’s requirements to stay compliant.</a:t>
            </a:r>
          </a:p>
          <a:p>
            <a:pPr algn="l">
              <a:buFont typeface="Arial" panose="020B0604020202020204" pitchFamily="34" charset="0"/>
              <a:buChar char="•"/>
            </a:pPr>
            <a:endParaRPr lang="en-US" b="0" i="0" dirty="0">
              <a:solidFill>
                <a:srgbClr val="165871"/>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17</a:t>
            </a:fld>
            <a:endParaRPr lang="en-US"/>
          </a:p>
        </p:txBody>
      </p:sp>
    </p:spTree>
    <p:extLst>
      <p:ext uri="{BB962C8B-B14F-4D97-AF65-F5344CB8AC3E}">
        <p14:creationId xmlns:p14="http://schemas.microsoft.com/office/powerpoint/2010/main" val="367976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prospects in pharmacy are promising, driven by an aging population, increasing prevalence of chronic diseases, and the expanding role of pharmacists in patient care. Demand for pharmacists remains strong in community and hospital settings, where they play a critical role in medication management and patient counseling. Additionally, opportunities are growing in specialized fields like oncology, geriatrics, and infectious disease. Emerging areas such as pharmacogenomics and personalized medicine also offer new career paths. Technological advancements and the integration of pharmacists into broader healthcare teams further enhance job prospects, making pharmacy a dynamic and evolving field with a wide range of employment opportunities.</a:t>
            </a:r>
          </a:p>
          <a:p>
            <a:endParaRPr lang="en-US" dirty="0"/>
          </a:p>
        </p:txBody>
      </p:sp>
      <p:sp>
        <p:nvSpPr>
          <p:cNvPr id="4" name="Slide Number Placeholder 3"/>
          <p:cNvSpPr>
            <a:spLocks noGrp="1"/>
          </p:cNvSpPr>
          <p:nvPr>
            <p:ph type="sldNum" sz="quarter" idx="5"/>
          </p:nvPr>
        </p:nvSpPr>
        <p:spPr/>
        <p:txBody>
          <a:bodyPr/>
          <a:lstStyle/>
          <a:p>
            <a:fld id="{51A254E3-CB9B-4E30-B93D-CFA7409F7E02}" type="slidenum">
              <a:rPr lang="en-US" smtClean="0"/>
              <a:t>18</a:t>
            </a:fld>
            <a:endParaRPr lang="en-US"/>
          </a:p>
        </p:txBody>
      </p:sp>
    </p:spTree>
    <p:extLst>
      <p:ext uri="{BB962C8B-B14F-4D97-AF65-F5344CB8AC3E}">
        <p14:creationId xmlns:p14="http://schemas.microsoft.com/office/powerpoint/2010/main" val="3184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Prescription drugs are medicines that a doctor or healthcare professional must approve for a patient to use. They are stronger than over-the-counter medicines and need a special note, called a prescription, to be picked up at the pharmacy. These medicines help treat illnesses, manage conditions, and keep people healthy, but they must be used exactly as directed.</a:t>
            </a:r>
          </a:p>
          <a:p>
            <a:pPr>
              <a:defRPr/>
            </a:pPr>
            <a:endParaRPr lang="en-US"/>
          </a:p>
          <a:p>
            <a:pPr>
              <a:defRPr/>
            </a:pPr>
            <a:r>
              <a:rPr lang="en-US"/>
              <a:t>Answer: C) Over 23,000 medications are approved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Over 50 new drugs </a:t>
            </a:r>
            <a:r>
              <a:rPr lang="en-US"/>
              <a:t>enter the market each year.</a:t>
            </a:r>
          </a:p>
          <a:p>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fld id="{FE36BFC4-9D4F-4344-BE74-ABBCFD649EDC}" type="slidenum">
              <a:rPr lang="en-US" smtClean="0"/>
              <a:t>20</a:t>
            </a:fld>
            <a:endParaRPr lang="en-US"/>
          </a:p>
        </p:txBody>
      </p:sp>
    </p:spTree>
    <p:extLst>
      <p:ext uri="{BB962C8B-B14F-4D97-AF65-F5344CB8AC3E}">
        <p14:creationId xmlns:p14="http://schemas.microsoft.com/office/powerpoint/2010/main" val="1241539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B20A-E189-03E3-3F6B-D59BF8AFA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6AA09-7A89-BCD4-96BC-8CDDF49BB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94AFE-189D-8BC9-195A-FCAFE0F74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Over-the-counter (OTC) medicines are drugs you can buy without a prescription. They help treat common health problems like headaches, colds, allergies, and minor cuts. Even though they are easy to get, it's important to use them correctly by following the directions on the label and asking a parent or pharmacist if you're unsure.</a:t>
            </a:r>
          </a:p>
          <a:p>
            <a:endParaRPr lang="en-US"/>
          </a:p>
          <a:p>
            <a:r>
              <a:rPr lang="en-US"/>
              <a:t>Answer: B) Over </a:t>
            </a:r>
            <a:r>
              <a:rPr lang="en-US" b="1"/>
              <a:t>300,000 OTC meds</a:t>
            </a:r>
          </a:p>
          <a:p>
            <a:r>
              <a:rPr lang="en-US"/>
              <a:t>800 different active ingredients</a:t>
            </a:r>
          </a:p>
          <a:p>
            <a:r>
              <a:rPr lang="en-US"/>
              <a:t>80 different categories</a:t>
            </a:r>
          </a:p>
          <a:p>
            <a:endParaRPr lang="en-US"/>
          </a:p>
          <a:p>
            <a:r>
              <a:rPr lang="en-US"/>
              <a:t>Can you name any over-the-counter medicines? </a:t>
            </a:r>
          </a:p>
          <a:p>
            <a:endParaRPr lang="en-US"/>
          </a:p>
          <a:p>
            <a:endParaRPr lang="en-US"/>
          </a:p>
        </p:txBody>
      </p:sp>
      <p:sp>
        <p:nvSpPr>
          <p:cNvPr id="4" name="Slide Number Placeholder 3">
            <a:extLst>
              <a:ext uri="{FF2B5EF4-FFF2-40B4-BE49-F238E27FC236}">
                <a16:creationId xmlns:a16="http://schemas.microsoft.com/office/drawing/2014/main" id="{9645492F-F089-1A27-6040-BC5085312DBE}"/>
              </a:ext>
            </a:extLst>
          </p:cNvPr>
          <p:cNvSpPr>
            <a:spLocks noGrp="1"/>
          </p:cNvSpPr>
          <p:nvPr>
            <p:ph type="sldNum" sz="quarter" idx="5"/>
          </p:nvPr>
        </p:nvSpPr>
        <p:spPr/>
        <p:txBody>
          <a:bodyPr/>
          <a:lstStyle/>
          <a:p>
            <a:fld id="{FE36BFC4-9D4F-4344-BE74-ABBCFD649EDC}" type="slidenum">
              <a:rPr lang="en-US" smtClean="0"/>
              <a:t>21</a:t>
            </a:fld>
            <a:endParaRPr lang="en-US"/>
          </a:p>
        </p:txBody>
      </p:sp>
    </p:spTree>
    <p:extLst>
      <p:ext uri="{BB962C8B-B14F-4D97-AF65-F5344CB8AC3E}">
        <p14:creationId xmlns:p14="http://schemas.microsoft.com/office/powerpoint/2010/main" val="1072566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6759C-B236-2FE6-2CE4-DB5CB5B65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6A623-B70F-0C45-BA05-C174B9993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85C05-C0D6-4AA3-67CE-A0FD05FFE910}"/>
              </a:ext>
            </a:extLst>
          </p:cNvPr>
          <p:cNvSpPr>
            <a:spLocks noGrp="1"/>
          </p:cNvSpPr>
          <p:nvPr>
            <p:ph type="body" idx="1"/>
          </p:nvPr>
        </p:nvSpPr>
        <p:spPr/>
        <p:txBody>
          <a:bodyPr/>
          <a:lstStyle/>
          <a:p>
            <a:pPr marL="171450" lvl="1">
              <a:buClr>
                <a:srgbClr val="E40000"/>
              </a:buClr>
            </a:pPr>
            <a:r>
              <a:rPr lang="en-US"/>
              <a:t>Answer They are all correct!!</a:t>
            </a:r>
          </a:p>
          <a:p>
            <a:pPr marL="400050" lvl="1" indent="-228600">
              <a:buClr>
                <a:srgbClr val="E40000"/>
              </a:buClr>
              <a:buFont typeface="+mj-lt"/>
              <a:buAutoNum type="alphaUcPeriod"/>
            </a:pPr>
            <a:r>
              <a:rPr lang="en-US"/>
              <a:t>Coca-Cola was invented by a pharmacist named John Stith Pemberton in 1886! He originally created it as a medicine, but it became a popular soft drink instead. </a:t>
            </a:r>
          </a:p>
          <a:p>
            <a:pPr marL="400050" lvl="1" indent="-228600">
              <a:buClr>
                <a:srgbClr val="E40000"/>
              </a:buClr>
              <a:buFont typeface="+mj-lt"/>
              <a:buAutoNum type="alphaUcPeriod"/>
            </a:pPr>
            <a:r>
              <a:rPr lang="en-US"/>
              <a:t>Dr. Pepper was invented in 1885. Texas pharmacist Charles Alderton formulated the drink made with 23 secret flavors.</a:t>
            </a:r>
          </a:p>
          <a:p>
            <a:pPr marL="400050" lvl="1" indent="-228600">
              <a:buClr>
                <a:srgbClr val="E40000"/>
              </a:buClr>
              <a:buFont typeface="+mj-lt"/>
              <a:buAutoNum type="alphaUcPeriod"/>
            </a:pPr>
            <a:r>
              <a:rPr lang="en-US"/>
              <a:t>Pepsi Cola was invented in 1893. North Carolina pharmacist Caleb </a:t>
            </a:r>
            <a:r>
              <a:rPr lang="en-US" err="1"/>
              <a:t>Bradham</a:t>
            </a:r>
            <a:r>
              <a:rPr lang="en-US"/>
              <a:t> served a mix of sugar, water, caramel, lemon oil, kola nuts, nutmeg, and other additives to create this beverage.</a:t>
            </a:r>
          </a:p>
          <a:p>
            <a:pPr marL="400050" lvl="1" indent="-228600">
              <a:buClr>
                <a:srgbClr val="E40000"/>
              </a:buClr>
              <a:buFont typeface="+mj-lt"/>
              <a:buAutoNum type="alphaUcPeriod"/>
            </a:pPr>
            <a:r>
              <a:rPr lang="en-US" b="0" i="0">
                <a:solidFill>
                  <a:srgbClr val="29292A"/>
                </a:solidFill>
                <a:effectLst/>
                <a:latin typeface="Times New Roman" panose="02020603050405020304" pitchFamily="18" charset="0"/>
              </a:rPr>
              <a:t>Canada Dry Ginger Ale was invented in 1907. Canadian pharmacist John McLaughlin developed the commercial version of Canada Dry Ginger Ale, which was first formulated in Ireland.</a:t>
            </a:r>
            <a:endParaRPr lang="en-US"/>
          </a:p>
          <a:p>
            <a:pPr marL="171450" lvl="1">
              <a:buClr>
                <a:srgbClr val="E40000"/>
              </a:buClr>
            </a:pPr>
            <a:endParaRPr lang="en-US"/>
          </a:p>
          <a:p>
            <a:pPr marL="171450" lvl="1">
              <a:buClr>
                <a:srgbClr val="E40000"/>
              </a:buClr>
            </a:pPr>
            <a:r>
              <a:rPr lang="en-US"/>
              <a:t>Many other pharmacists have also invented important medicines and products we use every day!</a:t>
            </a:r>
          </a:p>
          <a:p>
            <a:pPr marL="171450" lvl="1">
              <a:buClr>
                <a:srgbClr val="E40000"/>
              </a:buClr>
            </a:pPr>
            <a:endParaRPr lang="en-US"/>
          </a:p>
        </p:txBody>
      </p:sp>
      <p:sp>
        <p:nvSpPr>
          <p:cNvPr id="4" name="Slide Number Placeholder 3">
            <a:extLst>
              <a:ext uri="{FF2B5EF4-FFF2-40B4-BE49-F238E27FC236}">
                <a16:creationId xmlns:a16="http://schemas.microsoft.com/office/drawing/2014/main" id="{5A51FA81-5833-F451-B931-9D920CC636D3}"/>
              </a:ext>
            </a:extLst>
          </p:cNvPr>
          <p:cNvSpPr>
            <a:spLocks noGrp="1"/>
          </p:cNvSpPr>
          <p:nvPr>
            <p:ph type="sldNum" sz="quarter" idx="5"/>
          </p:nvPr>
        </p:nvSpPr>
        <p:spPr/>
        <p:txBody>
          <a:bodyPr/>
          <a:lstStyle/>
          <a:p>
            <a:fld id="{FE36BFC4-9D4F-4344-BE74-ABBCFD649EDC}" type="slidenum">
              <a:rPr lang="en-US" smtClean="0"/>
              <a:t>22</a:t>
            </a:fld>
            <a:endParaRPr lang="en-US"/>
          </a:p>
        </p:txBody>
      </p:sp>
    </p:spTree>
    <p:extLst>
      <p:ext uri="{BB962C8B-B14F-4D97-AF65-F5344CB8AC3E}">
        <p14:creationId xmlns:p14="http://schemas.microsoft.com/office/powerpoint/2010/main" val="1019427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9796-FF04-E732-1414-424FCB362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04563-5901-A052-F918-EB6BE518D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13BD6-5F3C-B87B-3F2E-78D6EC08DE90}"/>
              </a:ext>
            </a:extLst>
          </p:cNvPr>
          <p:cNvSpPr>
            <a:spLocks noGrp="1"/>
          </p:cNvSpPr>
          <p:nvPr>
            <p:ph type="body" idx="1"/>
          </p:nvPr>
        </p:nvSpPr>
        <p:spPr/>
        <p:txBody>
          <a:bodyPr/>
          <a:lstStyle/>
          <a:p>
            <a:pPr marL="171450" marR="0" lvl="1" indent="0" algn="l" defTabSz="914400" rtl="0" eaLnBrk="1" fontAlgn="auto" latinLnBrk="0" hangingPunct="1">
              <a:lnSpc>
                <a:spcPct val="100000"/>
              </a:lnSpc>
              <a:spcBef>
                <a:spcPts val="0"/>
              </a:spcBef>
              <a:spcAft>
                <a:spcPts val="0"/>
              </a:spcAft>
              <a:buClr>
                <a:srgbClr val="E40000"/>
              </a:buClr>
              <a:buSzTx/>
              <a:buFontTx/>
              <a:buNone/>
              <a:tabLst/>
              <a:defRPr/>
            </a:pPr>
            <a:r>
              <a:rPr lang="en-US"/>
              <a:t>Answer D): $4,000,000</a:t>
            </a:r>
          </a:p>
          <a:p>
            <a:pPr marL="171450" marR="0" lvl="1" indent="0" algn="l" defTabSz="914400" rtl="0" eaLnBrk="1" fontAlgn="auto" latinLnBrk="0" hangingPunct="1">
              <a:lnSpc>
                <a:spcPct val="100000"/>
              </a:lnSpc>
              <a:spcBef>
                <a:spcPts val="0"/>
              </a:spcBef>
              <a:spcAft>
                <a:spcPts val="0"/>
              </a:spcAft>
              <a:buClr>
                <a:srgbClr val="E40000"/>
              </a:buClr>
              <a:buSzTx/>
              <a:buFontTx/>
              <a:buNone/>
              <a:tabLst/>
              <a:defRPr/>
            </a:pPr>
            <a:r>
              <a:rPr lang="en-US"/>
              <a:t>The most expensive medicine in the world is called </a:t>
            </a:r>
            <a:r>
              <a:rPr lang="en-US" err="1"/>
              <a:t>Lenmeldy</a:t>
            </a:r>
            <a:r>
              <a:rPr lang="en-US"/>
              <a:t>, and it costs $4.25 million! It is a special gene therapy made to help children with a rare and serious disease called metachromatic leukodystrophy (MLD). This disease happens because of a change in a gene that causes harmful fats to build up in the body.</a:t>
            </a:r>
          </a:p>
          <a:p>
            <a:pPr marL="171450" lvl="1">
              <a:buClr>
                <a:srgbClr val="E40000"/>
              </a:buClr>
            </a:pPr>
            <a:endParaRPr lang="en-US"/>
          </a:p>
        </p:txBody>
      </p:sp>
      <p:sp>
        <p:nvSpPr>
          <p:cNvPr id="4" name="Slide Number Placeholder 3">
            <a:extLst>
              <a:ext uri="{FF2B5EF4-FFF2-40B4-BE49-F238E27FC236}">
                <a16:creationId xmlns:a16="http://schemas.microsoft.com/office/drawing/2014/main" id="{F5BC2991-AAF9-F8B6-A654-138539EF6797}"/>
              </a:ext>
            </a:extLst>
          </p:cNvPr>
          <p:cNvSpPr>
            <a:spLocks noGrp="1"/>
          </p:cNvSpPr>
          <p:nvPr>
            <p:ph type="sldNum" sz="quarter" idx="5"/>
          </p:nvPr>
        </p:nvSpPr>
        <p:spPr/>
        <p:txBody>
          <a:bodyPr/>
          <a:lstStyle/>
          <a:p>
            <a:fld id="{FE36BFC4-9D4F-4344-BE74-ABBCFD649EDC}" type="slidenum">
              <a:rPr lang="en-US" smtClean="0"/>
              <a:t>23</a:t>
            </a:fld>
            <a:endParaRPr lang="en-US"/>
          </a:p>
        </p:txBody>
      </p:sp>
    </p:spTree>
    <p:extLst>
      <p:ext uri="{BB962C8B-B14F-4D97-AF65-F5344CB8AC3E}">
        <p14:creationId xmlns:p14="http://schemas.microsoft.com/office/powerpoint/2010/main" val="182553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audience</a:t>
            </a:r>
            <a:r>
              <a:rPr lang="en-US" dirty="0"/>
              <a:t>: What do you think pharmacists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[Pause for answers]</a:t>
            </a:r>
          </a:p>
        </p:txBody>
      </p:sp>
      <p:sp>
        <p:nvSpPr>
          <p:cNvPr id="4" name="Slide Number Placeholder 3"/>
          <p:cNvSpPr>
            <a:spLocks noGrp="1"/>
          </p:cNvSpPr>
          <p:nvPr>
            <p:ph type="sldNum" sz="quarter" idx="5"/>
          </p:nvPr>
        </p:nvSpPr>
        <p:spPr/>
        <p:txBody>
          <a:bodyPr/>
          <a:lstStyle/>
          <a:p>
            <a:fld id="{FE36BFC4-9D4F-4344-BE74-ABBCFD649EDC}" type="slidenum">
              <a:rPr lang="en-US" smtClean="0"/>
              <a:t>4</a:t>
            </a:fld>
            <a:endParaRPr lang="en-US"/>
          </a:p>
        </p:txBody>
      </p:sp>
    </p:spTree>
    <p:extLst>
      <p:ext uri="{BB962C8B-B14F-4D97-AF65-F5344CB8AC3E}">
        <p14:creationId xmlns:p14="http://schemas.microsoft.com/office/powerpoint/2010/main" val="169876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B20A-E189-03E3-3F6B-D59BF8AFA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6AA09-7A89-BCD4-96BC-8CDDF49BB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94AFE-189D-8BC9-195A-FCAFE0F74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 is correct!  90% of Americans live within 5 miles of a pharmacy—this is why pharmacists are one of the most accessible health care providers.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Anyone can walk into a pharmacy without an appointment and speak to a clinically-trained health care provider.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patients visit their pharmacist more than 2 times as often as they visit their physician.  (J </a:t>
            </a:r>
            <a:r>
              <a:rPr lang="en-US" err="1"/>
              <a:t>Manag</a:t>
            </a:r>
            <a:r>
              <a:rPr lang="en-US"/>
              <a:t> Care Spec Pharm. 2022 Jan;28(1):10.18553/jmcp.2022.28.1.85. </a:t>
            </a:r>
            <a:r>
              <a:rPr lang="en-US" err="1"/>
              <a:t>doi</a:t>
            </a:r>
            <a:r>
              <a:rPr lang="en-US"/>
              <a:t>: 10.18553/jmcp.2022.28.1.85)</a:t>
            </a:r>
          </a:p>
          <a:p>
            <a:endParaRPr lang="en-US"/>
          </a:p>
          <a:p>
            <a:r>
              <a:rPr lang="en-US"/>
              <a:t>Can you name any over-the-counter medicines? </a:t>
            </a:r>
          </a:p>
          <a:p>
            <a:endParaRPr lang="en-US"/>
          </a:p>
          <a:p>
            <a:endParaRPr lang="en-US"/>
          </a:p>
        </p:txBody>
      </p:sp>
      <p:sp>
        <p:nvSpPr>
          <p:cNvPr id="4" name="Slide Number Placeholder 3">
            <a:extLst>
              <a:ext uri="{FF2B5EF4-FFF2-40B4-BE49-F238E27FC236}">
                <a16:creationId xmlns:a16="http://schemas.microsoft.com/office/drawing/2014/main" id="{9645492F-F089-1A27-6040-BC5085312DBE}"/>
              </a:ext>
            </a:extLst>
          </p:cNvPr>
          <p:cNvSpPr>
            <a:spLocks noGrp="1"/>
          </p:cNvSpPr>
          <p:nvPr>
            <p:ph type="sldNum" sz="quarter" idx="5"/>
          </p:nvPr>
        </p:nvSpPr>
        <p:spPr/>
        <p:txBody>
          <a:bodyPr/>
          <a:lstStyle/>
          <a:p>
            <a:fld id="{FE36BFC4-9D4F-4344-BE74-ABBCFD649EDC}" type="slidenum">
              <a:rPr lang="en-US" smtClean="0"/>
              <a:t>24</a:t>
            </a:fld>
            <a:endParaRPr lang="en-US"/>
          </a:p>
        </p:txBody>
      </p:sp>
    </p:spTree>
    <p:extLst>
      <p:ext uri="{BB962C8B-B14F-4D97-AF65-F5344CB8AC3E}">
        <p14:creationId xmlns:p14="http://schemas.microsoft.com/office/powerpoint/2010/main" val="113818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E36BFC4-9D4F-4344-BE74-ABBCFD649EDC}" type="slidenum">
              <a:rPr lang="en-US" smtClean="0"/>
              <a:t>25</a:t>
            </a:fld>
            <a:endParaRPr lang="en-US"/>
          </a:p>
        </p:txBody>
      </p:sp>
    </p:spTree>
    <p:extLst>
      <p:ext uri="{BB962C8B-B14F-4D97-AF65-F5344CB8AC3E}">
        <p14:creationId xmlns:p14="http://schemas.microsoft.com/office/powerpoint/2010/main" val="423429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1C5B-6956-47F3-037B-5AA76A3E8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80DA9-83BA-9611-A0B8-877A8DF92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6F545-02AE-2DB4-6A90-D98CE530B3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211DFECB-C386-6C8E-E187-B96117840930}"/>
              </a:ext>
            </a:extLst>
          </p:cNvPr>
          <p:cNvSpPr>
            <a:spLocks noGrp="1"/>
          </p:cNvSpPr>
          <p:nvPr>
            <p:ph type="sldNum" sz="quarter" idx="5"/>
          </p:nvPr>
        </p:nvSpPr>
        <p:spPr/>
        <p:txBody>
          <a:bodyPr/>
          <a:lstStyle/>
          <a:p>
            <a:fld id="{FE36BFC4-9D4F-4344-BE74-ABBCFD649EDC}" type="slidenum">
              <a:rPr lang="en-US" smtClean="0"/>
              <a:t>5</a:t>
            </a:fld>
            <a:endParaRPr lang="en-US"/>
          </a:p>
        </p:txBody>
      </p:sp>
    </p:spTree>
    <p:extLst>
      <p:ext uri="{BB962C8B-B14F-4D97-AF65-F5344CB8AC3E}">
        <p14:creationId xmlns:p14="http://schemas.microsoft.com/office/powerpoint/2010/main" val="36803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078D-6F9D-49F5-9FD8-4A715CE14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D3C52-C44B-44CC-4358-7B0CFF680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60DF5-EA2D-E0C1-3C3D-49BA456E6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B97D38-0E1C-55DF-5392-937643352E7F}"/>
              </a:ext>
            </a:extLst>
          </p:cNvPr>
          <p:cNvSpPr>
            <a:spLocks noGrp="1"/>
          </p:cNvSpPr>
          <p:nvPr>
            <p:ph type="sldNum" sz="quarter" idx="5"/>
          </p:nvPr>
        </p:nvSpPr>
        <p:spPr/>
        <p:txBody>
          <a:bodyPr/>
          <a:lstStyle/>
          <a:p>
            <a:fld id="{FE36BFC4-9D4F-4344-BE74-ABBCFD649EDC}" type="slidenum">
              <a:rPr lang="en-US" smtClean="0"/>
              <a:t>6</a:t>
            </a:fld>
            <a:endParaRPr lang="en-US"/>
          </a:p>
        </p:txBody>
      </p:sp>
    </p:spTree>
    <p:extLst>
      <p:ext uri="{BB962C8B-B14F-4D97-AF65-F5344CB8AC3E}">
        <p14:creationId xmlns:p14="http://schemas.microsoft.com/office/powerpoint/2010/main" val="334363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28125-7A85-542B-8AFC-E98D1640C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6AADD-B29A-8DAA-64AF-E5B00D740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49A07-73DB-3B13-2231-EFB1C646CC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Pharmacists play a crucial role in healthcare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Develop new medicines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Pharmacists might work on a research team or for a pharmaceutical company researching and developing new medicines.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Create personalized medications for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patients are taking many medications and pharmacists help make sure their patients are using medications correctly, at the correct amount, and make sure they don’t interact with other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Promote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the COVID-19 pandemic, pharmacists played a crucial role in keeping everyone safe by giving out vaccines, medications, and important health information. They helped patients’ symptoms get better, made sure medicine was available for everyone, and helped prevent the spread of the virus.  Many pharmacies can test patients for illnesses like COVID or the Flu and prescribe medications for them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Manage chronic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pharmacists also specialize in treating diseases like diabetes, asthma, or heart disease.  Often, these patients are taking many medications, and their pharmacist can help them to be on the most effective medication plan, reduce costs, and decrease side effects. </a:t>
            </a:r>
          </a:p>
          <a:p>
            <a:endParaRPr lang="en-US"/>
          </a:p>
        </p:txBody>
      </p:sp>
      <p:sp>
        <p:nvSpPr>
          <p:cNvPr id="4" name="Slide Number Placeholder 3">
            <a:extLst>
              <a:ext uri="{FF2B5EF4-FFF2-40B4-BE49-F238E27FC236}">
                <a16:creationId xmlns:a16="http://schemas.microsoft.com/office/drawing/2014/main" id="{E9768039-9597-2C36-7BE3-3AF787597BED}"/>
              </a:ext>
            </a:extLst>
          </p:cNvPr>
          <p:cNvSpPr>
            <a:spLocks noGrp="1"/>
          </p:cNvSpPr>
          <p:nvPr>
            <p:ph type="sldNum" sz="quarter" idx="5"/>
          </p:nvPr>
        </p:nvSpPr>
        <p:spPr/>
        <p:txBody>
          <a:bodyPr/>
          <a:lstStyle/>
          <a:p>
            <a:fld id="{FE36BFC4-9D4F-4344-BE74-ABBCFD649EDC}" type="slidenum">
              <a:rPr lang="en-US" smtClean="0"/>
              <a:t>7</a:t>
            </a:fld>
            <a:endParaRPr lang="en-US"/>
          </a:p>
        </p:txBody>
      </p:sp>
    </p:spTree>
    <p:extLst>
      <p:ext uri="{BB962C8B-B14F-4D97-AF65-F5344CB8AC3E}">
        <p14:creationId xmlns:p14="http://schemas.microsoft.com/office/powerpoint/2010/main" val="368699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755F7-6BA6-1D5C-4BEA-3B417AA6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4FD1C-AC05-F861-D3DB-22F6007C1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E22D3-E17E-AE1F-7125-3726C85F7A45}"/>
              </a:ext>
            </a:extLst>
          </p:cNvPr>
          <p:cNvSpPr>
            <a:spLocks noGrp="1"/>
          </p:cNvSpPr>
          <p:nvPr>
            <p:ph type="body"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DAF2BBB2-DCB7-5B54-9445-E147FA85644E}"/>
              </a:ext>
            </a:extLst>
          </p:cNvPr>
          <p:cNvSpPr>
            <a:spLocks noGrp="1"/>
          </p:cNvSpPr>
          <p:nvPr>
            <p:ph type="sldNum" sz="quarter" idx="5"/>
          </p:nvPr>
        </p:nvSpPr>
        <p:spPr/>
        <p:txBody>
          <a:bodyPr/>
          <a:lstStyle/>
          <a:p>
            <a:fld id="{FE36BFC4-9D4F-4344-BE74-ABBCFD649EDC}" type="slidenum">
              <a:rPr lang="en-US" smtClean="0"/>
              <a:t>8</a:t>
            </a:fld>
            <a:endParaRPr lang="en-US"/>
          </a:p>
        </p:txBody>
      </p:sp>
    </p:spTree>
    <p:extLst>
      <p:ext uri="{BB962C8B-B14F-4D97-AF65-F5344CB8AC3E}">
        <p14:creationId xmlns:p14="http://schemas.microsoft.com/office/powerpoint/2010/main" val="118143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E9EF-83F3-BE21-40E9-68F056F96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79386-2CA7-44C8-77D6-58DFCE109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CE8CE-871D-BC93-B6E3-7018127419C0}"/>
              </a:ext>
            </a:extLst>
          </p:cNvPr>
          <p:cNvSpPr>
            <a:spLocks noGrp="1"/>
          </p:cNvSpPr>
          <p:nvPr>
            <p:ph type="body" idx="1"/>
          </p:nvPr>
        </p:nvSpPr>
        <p:spPr/>
        <p:txBody>
          <a:bodyPr/>
          <a:lstStyle/>
          <a:p>
            <a:r>
              <a:rPr lang="en-US" dirty="0"/>
              <a:t>Pharmacists work in many different places. They can be found in:</a:t>
            </a:r>
          </a:p>
          <a:p>
            <a:pPr>
              <a:buFont typeface="Arial" panose="020B0604020202020204" pitchFamily="34" charset="0"/>
              <a:buChar char="•"/>
            </a:pPr>
            <a:r>
              <a:rPr lang="en-US" b="1" dirty="0"/>
              <a:t>Community Pharmacies</a:t>
            </a:r>
            <a:r>
              <a:rPr lang="en-US" dirty="0"/>
              <a:t> (like CVS, Walgreens, or local, independent pharmacies).</a:t>
            </a:r>
          </a:p>
          <a:p>
            <a:pPr>
              <a:buFont typeface="Arial" panose="020B0604020202020204" pitchFamily="34" charset="0"/>
              <a:buChar char="•"/>
            </a:pPr>
            <a:r>
              <a:rPr lang="en-US" b="1" dirty="0"/>
              <a:t>Hospitals</a:t>
            </a:r>
            <a:r>
              <a:rPr lang="en-US" dirty="0"/>
              <a:t>, working alongside doctors and nurses.</a:t>
            </a:r>
          </a:p>
          <a:p>
            <a:pPr>
              <a:buFont typeface="Arial" panose="020B0604020202020204" pitchFamily="34" charset="0"/>
              <a:buChar char="•"/>
            </a:pPr>
            <a:r>
              <a:rPr lang="en-US" b="1" dirty="0"/>
              <a:t>Research Labs</a:t>
            </a:r>
            <a:r>
              <a:rPr lang="en-US" dirty="0"/>
              <a:t>, developing new medicines.</a:t>
            </a:r>
          </a:p>
          <a:p>
            <a:pPr>
              <a:buFont typeface="Arial" panose="020B0604020202020204" pitchFamily="34" charset="0"/>
              <a:buChar char="•"/>
            </a:pPr>
            <a:r>
              <a:rPr lang="en-US" b="1" dirty="0"/>
              <a:t>Government Agencies</a:t>
            </a:r>
            <a:r>
              <a:rPr lang="en-US" dirty="0"/>
              <a:t>, ensuring medication safety.</a:t>
            </a:r>
          </a:p>
          <a:p>
            <a:pPr>
              <a:buFont typeface="Arial" panose="020B0604020202020204" pitchFamily="34" charset="0"/>
              <a:buChar char="•"/>
            </a:pPr>
            <a:r>
              <a:rPr lang="en-US" b="1" dirty="0"/>
              <a:t>Telehealth</a:t>
            </a:r>
            <a:r>
              <a:rPr lang="en-US" dirty="0"/>
              <a:t>, providing distance care.</a:t>
            </a:r>
          </a:p>
          <a:p>
            <a:pPr>
              <a:buFont typeface="Arial" panose="020B0604020202020204" pitchFamily="34" charset="0"/>
              <a:buNone/>
            </a:pPr>
            <a:r>
              <a:rPr lang="en-US"/>
              <a:t>Basically, anywhere there is a medication, there is a pharmacist!</a:t>
            </a:r>
          </a:p>
          <a:p>
            <a:r>
              <a:rPr lang="en-US" dirty="0"/>
              <a:t>Which of these settings do you think would be the most interesting to work in and why?</a:t>
            </a:r>
            <a:br>
              <a:rPr lang="en-US" dirty="0"/>
            </a:br>
            <a:r>
              <a:rPr lang="en-US" dirty="0"/>
              <a:t>[Pause for responses]</a:t>
            </a:r>
          </a:p>
        </p:txBody>
      </p:sp>
      <p:sp>
        <p:nvSpPr>
          <p:cNvPr id="4" name="Slide Number Placeholder 3">
            <a:extLst>
              <a:ext uri="{FF2B5EF4-FFF2-40B4-BE49-F238E27FC236}">
                <a16:creationId xmlns:a16="http://schemas.microsoft.com/office/drawing/2014/main" id="{9EFAB27F-E642-F1D4-DBF0-8C4944AC9B41}"/>
              </a:ext>
            </a:extLst>
          </p:cNvPr>
          <p:cNvSpPr>
            <a:spLocks noGrp="1"/>
          </p:cNvSpPr>
          <p:nvPr>
            <p:ph type="sldNum" sz="quarter" idx="5"/>
          </p:nvPr>
        </p:nvSpPr>
        <p:spPr/>
        <p:txBody>
          <a:bodyPr/>
          <a:lstStyle/>
          <a:p>
            <a:fld id="{FE36BFC4-9D4F-4344-BE74-ABBCFD649EDC}" type="slidenum">
              <a:rPr lang="en-US" smtClean="0"/>
              <a:t>9</a:t>
            </a:fld>
            <a:endParaRPr lang="en-US"/>
          </a:p>
        </p:txBody>
      </p:sp>
    </p:spTree>
    <p:extLst>
      <p:ext uri="{BB962C8B-B14F-4D97-AF65-F5344CB8AC3E}">
        <p14:creationId xmlns:p14="http://schemas.microsoft.com/office/powerpoint/2010/main" val="335911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B3F5-E5E1-036D-76CA-26D1AC0E6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B96A3-EC25-581D-E18A-EFD4EFDA1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C8EF6-8EE8-A6A3-81F5-6C9F2211C1CC}"/>
              </a:ext>
            </a:extLst>
          </p:cNvPr>
          <p:cNvSpPr>
            <a:spLocks noGrp="1"/>
          </p:cNvSpPr>
          <p:nvPr>
            <p:ph type="body" idx="1"/>
          </p:nvPr>
        </p:nvSpPr>
        <p:spPr/>
        <p:txBody>
          <a:bodyPr/>
          <a:lstStyle/>
          <a:p>
            <a:r>
              <a:rPr lang="en-US" dirty="0"/>
              <a:t>A fact many don’t know is that as a pharmacist, you can specialize in a variety of areas and even earn additional board certifications through the Board of Pharmacy Specialties (BPS) in order to provide more advanced care.</a:t>
            </a:r>
          </a:p>
        </p:txBody>
      </p:sp>
      <p:sp>
        <p:nvSpPr>
          <p:cNvPr id="4" name="Slide Number Placeholder 3">
            <a:extLst>
              <a:ext uri="{FF2B5EF4-FFF2-40B4-BE49-F238E27FC236}">
                <a16:creationId xmlns:a16="http://schemas.microsoft.com/office/drawing/2014/main" id="{6C8C9B2B-0B83-AE6F-9048-EDB554736FB8}"/>
              </a:ext>
            </a:extLst>
          </p:cNvPr>
          <p:cNvSpPr>
            <a:spLocks noGrp="1"/>
          </p:cNvSpPr>
          <p:nvPr>
            <p:ph type="sldNum" sz="quarter" idx="5"/>
          </p:nvPr>
        </p:nvSpPr>
        <p:spPr/>
        <p:txBody>
          <a:bodyPr/>
          <a:lstStyle/>
          <a:p>
            <a:fld id="{FE36BFC4-9D4F-4344-BE74-ABBCFD649EDC}" type="slidenum">
              <a:rPr lang="en-US" smtClean="0"/>
              <a:t>10</a:t>
            </a:fld>
            <a:endParaRPr lang="en-US"/>
          </a:p>
        </p:txBody>
      </p:sp>
    </p:spTree>
    <p:extLst>
      <p:ext uri="{BB962C8B-B14F-4D97-AF65-F5344CB8AC3E}">
        <p14:creationId xmlns:p14="http://schemas.microsoft.com/office/powerpoint/2010/main" val="244847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38606-18A0-76C0-29FC-DB2AD29C6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8F86E-4893-359F-32B3-6B2B166A7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83407-AE3C-C871-9A2C-A92DF678C929}"/>
              </a:ext>
            </a:extLst>
          </p:cNvPr>
          <p:cNvSpPr>
            <a:spLocks noGrp="1"/>
          </p:cNvSpPr>
          <p:nvPr>
            <p:ph type="body" idx="1"/>
          </p:nvPr>
        </p:nvSpPr>
        <p:spPr/>
        <p:txBody>
          <a:bodyPr/>
          <a:lstStyle/>
          <a:p>
            <a:pPr>
              <a:buNone/>
            </a:pPr>
            <a:r>
              <a:rPr lang="en-US" dirty="0"/>
              <a:t>Pharmacy isn’t just about being a pharmacist! There are other important roles, such as: </a:t>
            </a:r>
            <a:r>
              <a:rPr lang="en-US" b="1" dirty="0"/>
              <a:t>Pharmaceutical Scientists:</a:t>
            </a:r>
            <a:r>
              <a:rPr lang="en-US" dirty="0"/>
              <a:t> They help develop new medications, improve drug safety, and find better treatments for diseases. Some work in laboratories, testing how medicines work in the body. Others study data to make sure drugs are safe and effective for everyone.</a:t>
            </a:r>
          </a:p>
          <a:p>
            <a:r>
              <a:rPr lang="en-US" dirty="0"/>
              <a:t>If you like science, problem-solving, and making discoveries, a career in pharmacy research might be for you! You could work in universities, pharmaceutical companies, or even government agencies like the FDA.</a:t>
            </a:r>
          </a:p>
          <a:p>
            <a:endParaRPr lang="en-US" dirty="0"/>
          </a:p>
        </p:txBody>
      </p:sp>
      <p:sp>
        <p:nvSpPr>
          <p:cNvPr id="4" name="Slide Number Placeholder 3">
            <a:extLst>
              <a:ext uri="{FF2B5EF4-FFF2-40B4-BE49-F238E27FC236}">
                <a16:creationId xmlns:a16="http://schemas.microsoft.com/office/drawing/2014/main" id="{9FB561C2-1FFD-A32F-87AF-FE1E0DA48870}"/>
              </a:ext>
            </a:extLst>
          </p:cNvPr>
          <p:cNvSpPr>
            <a:spLocks noGrp="1"/>
          </p:cNvSpPr>
          <p:nvPr>
            <p:ph type="sldNum" sz="quarter" idx="5"/>
          </p:nvPr>
        </p:nvSpPr>
        <p:spPr/>
        <p:txBody>
          <a:bodyPr/>
          <a:lstStyle/>
          <a:p>
            <a:fld id="{FE36BFC4-9D4F-4344-BE74-ABBCFD649EDC}" type="slidenum">
              <a:rPr lang="en-US" smtClean="0"/>
              <a:t>11</a:t>
            </a:fld>
            <a:endParaRPr lang="en-US"/>
          </a:p>
        </p:txBody>
      </p:sp>
    </p:spTree>
    <p:extLst>
      <p:ext uri="{BB962C8B-B14F-4D97-AF65-F5344CB8AC3E}">
        <p14:creationId xmlns:p14="http://schemas.microsoft.com/office/powerpoint/2010/main" val="3380672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078096"/>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127861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4AF2E5C-98FB-798C-C565-B9A623E0813E}"/>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57874E3-698A-2E0C-EBCB-B4DC8D5A2101}"/>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4747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2"/>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83D2E3"/>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369649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9D5C5FB-B556-979C-BD67-4ADC9C5FF2E4}"/>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D5763EA5-5329-CE04-E026-EBF21D139037}"/>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9022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813CF6-56D9-A6AA-2868-E629AD545968}"/>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21001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487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9D5C5FB-B556-979C-BD67-4ADC9C5FF2E4}"/>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05ADA469-EDBA-67BC-1436-A56D93E090AC}"/>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21182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358585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4" name="Title 1">
            <a:extLst>
              <a:ext uri="{FF2B5EF4-FFF2-40B4-BE49-F238E27FC236}">
                <a16:creationId xmlns:a16="http://schemas.microsoft.com/office/drawing/2014/main" id="{F4E623B6-6841-3CF7-51CB-2A5CC1E851A6}"/>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614850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053729-31D8-F584-AC5C-E939467D4898}"/>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07726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2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CAA807-857F-6790-2A73-B0940BA3DAFA}"/>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EAFDD684-47C6-B08C-D456-754DEE8CEAB9}"/>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68676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ABB837B-A498-8863-5BB1-F44D8A69CDBE}"/>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12870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262955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E7FB27-A579-63C4-7534-A87EE4845E37}"/>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62734692-3123-9545-793B-7EE32E54444B}"/>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15535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019BA9-8992-9C29-45A5-DA9670BAD104}"/>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18060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49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E7FB27-A579-63C4-7534-A87EE4845E37}"/>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62734692-3123-9545-793B-7EE32E54444B}"/>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79162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164414-7FDB-6982-930F-4EA364FC2C3C}"/>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3553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11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FDD684-47C6-B08C-D456-754DEE8CEAB9}"/>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53503837-3FD3-6F90-0C67-17F68A3067BD}"/>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99801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260980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C85618-2834-932F-1561-378C3FC0279F}"/>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4AF2E5C-98FB-798C-C565-B9A623E0813E}"/>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488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AD4A70-591B-EC02-EA3E-21D154D3A3E0}"/>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5263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873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41285"/>
      </p:ext>
    </p:extLst>
  </p:cSld>
  <p:clrMap bg1="lt1" tx1="dk1" bg2="lt2" tx2="dk2" accent1="accent1" accent2="accent2" accent3="accent3" accent4="accent4" accent5="accent5" accent6="accent6" hlink="hlink" folHlink="folHlink"/>
  <p:sldLayoutIdLst>
    <p:sldLayoutId id="2147483790" r:id="rId1"/>
    <p:sldLayoutId id="2147483787" r:id="rId2"/>
    <p:sldLayoutId id="2147483788" r:id="rId3"/>
    <p:sldLayoutId id="2147483789" r:id="rId4"/>
    <p:sldLayoutId id="2147483811"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646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812"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10223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13"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24571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14"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2265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5"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pharmacyforme.org/pharmacy-career-qui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hyperlink" Target="https://pharmacyforme.org/sites/default/files/ApplyingtoPharmacySchool-2022-2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pharmacyforme.org/" TargetMode="External"/><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pharmacyforme.org/subscribe"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harmacyforme.org/sites/default/files/2025-01/Pharm4Me-STEM-Activities-List-2025.pdf"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951665839?app_id=122963" TargetMode="External"/><Relationship Id="rId5" Type="http://schemas.openxmlformats.org/officeDocument/2006/relationships/image" Target="../media/image31.jpeg"/><Relationship Id="rId4" Type="http://schemas.openxmlformats.org/officeDocument/2006/relationships/hyperlink" Target="https://www.yourpharmacist.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568045-6C8D-D73F-6969-980F7310A948}"/>
              </a:ext>
            </a:extLst>
          </p:cNvPr>
          <p:cNvSpPr>
            <a:spLocks noGrp="1"/>
          </p:cNvSpPr>
          <p:nvPr>
            <p:ph idx="1"/>
          </p:nvPr>
        </p:nvSpPr>
        <p:spPr/>
        <p:txBody>
          <a:bodyPr/>
          <a:lstStyle/>
          <a:p>
            <a:pPr marL="0" indent="0">
              <a:buNone/>
            </a:pPr>
            <a:r>
              <a:rPr lang="en-US" sz="1200" dirty="0"/>
              <a:t>Welcome! </a:t>
            </a:r>
          </a:p>
          <a:p>
            <a:pPr marL="0" indent="0">
              <a:buNone/>
            </a:pPr>
            <a:r>
              <a:rPr lang="en-US" sz="1200" dirty="0"/>
              <a:t>This pre-made pharmacy presentation is designed to introduce high school students to the world of pharmacy. It covers key topics like what pharmacists do, where they work, and the steps to becoming a pharmacist.  </a:t>
            </a:r>
          </a:p>
          <a:p>
            <a:pPr marL="0" indent="0">
              <a:buNone/>
            </a:pPr>
            <a:r>
              <a:rPr lang="en-US" sz="1200" dirty="0"/>
              <a:t>Feel free to customize the slides however you’d like! You can add personal stories, adjust the language to fit your students' level, or include interactive activities to make the lesson more engaging. This presentation is just a starting point—make it your own to best fit your teaching style and audience!  </a:t>
            </a:r>
          </a:p>
          <a:p>
            <a:pPr marL="0" indent="0">
              <a:buNone/>
            </a:pPr>
            <a:r>
              <a:rPr lang="en-US" sz="1200" dirty="0"/>
              <a:t>Enjoy sharing the exciting world of pharmacy with your students! </a:t>
            </a:r>
          </a:p>
          <a:p>
            <a:pPr marL="0" indent="0">
              <a:buNone/>
            </a:pPr>
            <a:r>
              <a:rPr lang="en-US" sz="1200" dirty="0"/>
              <a:t>Sincerely,</a:t>
            </a:r>
          </a:p>
          <a:p>
            <a:pPr marL="0" indent="0">
              <a:lnSpc>
                <a:spcPct val="100000"/>
              </a:lnSpc>
              <a:spcBef>
                <a:spcPts val="0"/>
              </a:spcBef>
              <a:buNone/>
            </a:pPr>
            <a:r>
              <a:rPr lang="en-US" sz="1200" dirty="0"/>
              <a:t>AACP Staff</a:t>
            </a:r>
          </a:p>
          <a:p>
            <a:pPr marL="0" indent="0">
              <a:lnSpc>
                <a:spcPct val="100000"/>
              </a:lnSpc>
              <a:spcBef>
                <a:spcPts val="0"/>
              </a:spcBef>
              <a:buNone/>
            </a:pPr>
            <a:endParaRPr lang="en-US" sz="1200" dirty="0"/>
          </a:p>
          <a:p>
            <a:pPr marL="0" indent="0">
              <a:lnSpc>
                <a:spcPct val="100000"/>
              </a:lnSpc>
              <a:spcBef>
                <a:spcPts val="0"/>
              </a:spcBef>
              <a:buNone/>
            </a:pPr>
            <a:r>
              <a:rPr lang="en-US" sz="1200" dirty="0"/>
              <a:t>American Association of Colleges of Pharmacy</a:t>
            </a:r>
          </a:p>
          <a:p>
            <a:pPr marL="0" indent="0">
              <a:lnSpc>
                <a:spcPct val="100000"/>
              </a:lnSpc>
              <a:spcBef>
                <a:spcPts val="0"/>
              </a:spcBef>
              <a:buNone/>
            </a:pPr>
            <a:r>
              <a:rPr lang="en-US" sz="1200" dirty="0"/>
              <a:t>1400 Crystal Drive, Suite 300 ▪ Arlington, VA 22202</a:t>
            </a:r>
          </a:p>
          <a:p>
            <a:pPr marL="0" indent="0">
              <a:lnSpc>
                <a:spcPct val="100000"/>
              </a:lnSpc>
              <a:spcBef>
                <a:spcPts val="0"/>
              </a:spcBef>
              <a:buNone/>
            </a:pPr>
            <a:r>
              <a:rPr lang="en-US" sz="1200" dirty="0"/>
              <a:t>703.739.2330 (main)</a:t>
            </a:r>
          </a:p>
          <a:p>
            <a:pPr marL="0" indent="0">
              <a:lnSpc>
                <a:spcPct val="100000"/>
              </a:lnSpc>
              <a:spcBef>
                <a:spcPts val="0"/>
              </a:spcBef>
              <a:buNone/>
            </a:pPr>
            <a:r>
              <a:rPr lang="en-US" sz="1200" dirty="0"/>
              <a:t>pharm4me@aacp.org</a:t>
            </a:r>
          </a:p>
          <a:p>
            <a:pPr marL="0" indent="0">
              <a:lnSpc>
                <a:spcPct val="100000"/>
              </a:lnSpc>
              <a:spcBef>
                <a:spcPts val="0"/>
              </a:spcBef>
              <a:buNone/>
            </a:pPr>
            <a:r>
              <a:rPr lang="en-US" sz="1200" dirty="0"/>
              <a:t>www.aacp.org, www.pharmacyforme.org</a:t>
            </a:r>
          </a:p>
          <a:p>
            <a:pPr marL="0" indent="0">
              <a:buNone/>
            </a:pPr>
            <a:endParaRPr lang="en-US" sz="1200" dirty="0"/>
          </a:p>
        </p:txBody>
      </p:sp>
      <p:sp>
        <p:nvSpPr>
          <p:cNvPr id="4" name="Title 3">
            <a:extLst>
              <a:ext uri="{FF2B5EF4-FFF2-40B4-BE49-F238E27FC236}">
                <a16:creationId xmlns:a16="http://schemas.microsoft.com/office/drawing/2014/main" id="{599206CC-38D5-2D98-0446-F7F64BD595E6}"/>
              </a:ext>
            </a:extLst>
          </p:cNvPr>
          <p:cNvSpPr>
            <a:spLocks noGrp="1"/>
          </p:cNvSpPr>
          <p:nvPr>
            <p:ph type="title"/>
          </p:nvPr>
        </p:nvSpPr>
        <p:spPr/>
        <p:txBody>
          <a:bodyPr>
            <a:normAutofit fontScale="90000"/>
          </a:bodyPr>
          <a:lstStyle/>
          <a:p>
            <a:r>
              <a:rPr lang="en-US" sz="3600" dirty="0"/>
              <a:t>How to Use This Pharm4Me Presentation</a:t>
            </a:r>
            <a:endParaRPr lang="en-US" dirty="0"/>
          </a:p>
        </p:txBody>
      </p:sp>
    </p:spTree>
    <p:extLst>
      <p:ext uri="{BB962C8B-B14F-4D97-AF65-F5344CB8AC3E}">
        <p14:creationId xmlns:p14="http://schemas.microsoft.com/office/powerpoint/2010/main" val="181078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CA8B2-AFF4-FB23-131A-4C80D610D4FC}"/>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21C0CB3A-79AB-76F2-6040-B1DB4034E772}"/>
              </a:ext>
            </a:extLst>
          </p:cNvPr>
          <p:cNvSpPr>
            <a:spLocks noGrp="1"/>
          </p:cNvSpPr>
          <p:nvPr>
            <p:ph type="title"/>
          </p:nvPr>
        </p:nvSpPr>
        <p:spPr>
          <a:xfrm>
            <a:off x="628648" y="562172"/>
            <a:ext cx="7886700" cy="487623"/>
          </a:xfrm>
        </p:spPr>
        <p:txBody>
          <a:bodyPr>
            <a:normAutofit fontScale="90000"/>
          </a:bodyPr>
          <a:lstStyle/>
          <a:p>
            <a:pPr algn="ctr"/>
            <a:r>
              <a:rPr lang="en-US" b="1" dirty="0">
                <a:solidFill>
                  <a:schemeClr val="accent1"/>
                </a:solidFill>
              </a:rPr>
              <a:t>Specialty Areas</a:t>
            </a:r>
            <a:endParaRPr lang="en-US" dirty="0">
              <a:solidFill>
                <a:schemeClr val="accent1"/>
              </a:solidFill>
            </a:endParaRPr>
          </a:p>
        </p:txBody>
      </p:sp>
      <p:pic>
        <p:nvPicPr>
          <p:cNvPr id="8" name="Picture 7">
            <a:extLst>
              <a:ext uri="{FF2B5EF4-FFF2-40B4-BE49-F238E27FC236}">
                <a16:creationId xmlns:a16="http://schemas.microsoft.com/office/drawing/2014/main" id="{49669566-7D42-98C6-6986-2A3863D33C03}"/>
              </a:ext>
            </a:extLst>
          </p:cNvPr>
          <p:cNvPicPr>
            <a:picLocks noChangeAspect="1"/>
          </p:cNvPicPr>
          <p:nvPr/>
        </p:nvPicPr>
        <p:blipFill>
          <a:blip r:embed="rId3"/>
          <a:stretch>
            <a:fillRect/>
          </a:stretch>
        </p:blipFill>
        <p:spPr>
          <a:xfrm>
            <a:off x="1756585" y="1204261"/>
            <a:ext cx="5630830" cy="3377067"/>
          </a:xfrm>
          <a:prstGeom prst="rect">
            <a:avLst/>
          </a:prstGeom>
        </p:spPr>
      </p:pic>
    </p:spTree>
    <p:extLst>
      <p:ext uri="{BB962C8B-B14F-4D97-AF65-F5344CB8AC3E}">
        <p14:creationId xmlns:p14="http://schemas.microsoft.com/office/powerpoint/2010/main" val="371128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A117-505F-50CB-B487-761D54F98FD7}"/>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DC01DB3C-0C60-05C1-3E33-3A8C18402134}"/>
              </a:ext>
            </a:extLst>
          </p:cNvPr>
          <p:cNvSpPr>
            <a:spLocks noGrp="1"/>
          </p:cNvSpPr>
          <p:nvPr>
            <p:ph type="title" idx="4294967295"/>
          </p:nvPr>
        </p:nvSpPr>
        <p:spPr>
          <a:xfrm>
            <a:off x="628650" y="891535"/>
            <a:ext cx="7886700" cy="487363"/>
          </a:xfrm>
          <a:prstGeom prst="rect">
            <a:avLst/>
          </a:prstGeom>
        </p:spPr>
        <p:txBody>
          <a:bodyPr>
            <a:noAutofit/>
          </a:bodyPr>
          <a:lstStyle/>
          <a:p>
            <a:pPr algn="ctr"/>
            <a:r>
              <a:rPr lang="en-US" sz="3200" b="1" dirty="0">
                <a:solidFill>
                  <a:schemeClr val="accent1"/>
                </a:solidFill>
                <a:latin typeface="Aptos" panose="020B0004020202020204" pitchFamily="34" charset="0"/>
              </a:rPr>
              <a:t>Pharmaceutical Scientists</a:t>
            </a:r>
          </a:p>
        </p:txBody>
      </p:sp>
      <p:pic>
        <p:nvPicPr>
          <p:cNvPr id="4" name="Picture 3">
            <a:extLst>
              <a:ext uri="{FF2B5EF4-FFF2-40B4-BE49-F238E27FC236}">
                <a16:creationId xmlns:a16="http://schemas.microsoft.com/office/drawing/2014/main" id="{82AD6D53-6476-E196-A7EF-2A8DD203BE6D}"/>
              </a:ext>
            </a:extLst>
          </p:cNvPr>
          <p:cNvPicPr>
            <a:picLocks noChangeAspect="1"/>
          </p:cNvPicPr>
          <p:nvPr/>
        </p:nvPicPr>
        <p:blipFill>
          <a:blip r:embed="rId3"/>
          <a:stretch>
            <a:fillRect/>
          </a:stretch>
        </p:blipFill>
        <p:spPr>
          <a:xfrm>
            <a:off x="769327" y="1951370"/>
            <a:ext cx="7605346" cy="1598798"/>
          </a:xfrm>
          <a:prstGeom prst="rect">
            <a:avLst/>
          </a:prstGeom>
        </p:spPr>
      </p:pic>
    </p:spTree>
    <p:extLst>
      <p:ext uri="{BB962C8B-B14F-4D97-AF65-F5344CB8AC3E}">
        <p14:creationId xmlns:p14="http://schemas.microsoft.com/office/powerpoint/2010/main" val="248324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64F1-916A-57A6-477A-232615A97F36}"/>
              </a:ext>
            </a:extLst>
          </p:cNvPr>
          <p:cNvSpPr>
            <a:spLocks noGrp="1"/>
          </p:cNvSpPr>
          <p:nvPr>
            <p:ph type="title"/>
          </p:nvPr>
        </p:nvSpPr>
        <p:spPr/>
        <p:txBody>
          <a:bodyPr>
            <a:normAutofit fontScale="90000"/>
          </a:bodyPr>
          <a:lstStyle/>
          <a:p>
            <a:pPr algn="ctr"/>
            <a:r>
              <a:rPr lang="en-US" dirty="0"/>
              <a:t>Take the Pharmacy Career Quiz</a:t>
            </a:r>
          </a:p>
        </p:txBody>
      </p:sp>
      <p:sp>
        <p:nvSpPr>
          <p:cNvPr id="4" name="Content Placeholder 3">
            <a:extLst>
              <a:ext uri="{FF2B5EF4-FFF2-40B4-BE49-F238E27FC236}">
                <a16:creationId xmlns:a16="http://schemas.microsoft.com/office/drawing/2014/main" id="{99B4A7BF-8BBF-5F7D-DE05-502404C5E0ED}"/>
              </a:ext>
            </a:extLst>
          </p:cNvPr>
          <p:cNvSpPr>
            <a:spLocks noGrp="1"/>
          </p:cNvSpPr>
          <p:nvPr>
            <p:ph idx="1"/>
          </p:nvPr>
        </p:nvSpPr>
        <p:spPr>
          <a:xfrm>
            <a:off x="751743" y="2434298"/>
            <a:ext cx="4219797" cy="635428"/>
          </a:xfrm>
        </p:spPr>
        <p:txBody>
          <a:bodyPr/>
          <a:lstStyle/>
          <a:p>
            <a:pPr marL="0" indent="0" algn="ctr">
              <a:buNone/>
            </a:pPr>
            <a:r>
              <a:rPr lang="en-US" sz="2800" dirty="0">
                <a:hlinkClick r:id="rId3"/>
              </a:rPr>
              <a:t>pharmacyforme.org/pharmacy-career-quiz</a:t>
            </a:r>
            <a:endParaRPr lang="en-US" dirty="0"/>
          </a:p>
        </p:txBody>
      </p:sp>
      <p:pic>
        <p:nvPicPr>
          <p:cNvPr id="5" name="Picture 4" descr="A qr code on a white background&#10;&#10;Description automatically generated">
            <a:extLst>
              <a:ext uri="{FF2B5EF4-FFF2-40B4-BE49-F238E27FC236}">
                <a16:creationId xmlns:a16="http://schemas.microsoft.com/office/drawing/2014/main" id="{24817A4A-811B-2545-C3E0-1C3FC1DA2A82}"/>
              </a:ext>
            </a:extLst>
          </p:cNvPr>
          <p:cNvPicPr>
            <a:picLocks noChangeAspect="1"/>
          </p:cNvPicPr>
          <p:nvPr/>
        </p:nvPicPr>
        <p:blipFill>
          <a:blip r:embed="rId4"/>
          <a:stretch>
            <a:fillRect/>
          </a:stretch>
        </p:blipFill>
        <p:spPr>
          <a:xfrm>
            <a:off x="5251846" y="1791865"/>
            <a:ext cx="2555723" cy="2555723"/>
          </a:xfrm>
          <a:prstGeom prst="rect">
            <a:avLst/>
          </a:prstGeom>
          <a:noFill/>
        </p:spPr>
      </p:pic>
    </p:spTree>
    <p:extLst>
      <p:ext uri="{BB962C8B-B14F-4D97-AF65-F5344CB8AC3E}">
        <p14:creationId xmlns:p14="http://schemas.microsoft.com/office/powerpoint/2010/main" val="227563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5608-36B0-A3A6-3EE7-6C8A44D19B40}"/>
              </a:ext>
            </a:extLst>
          </p:cNvPr>
          <p:cNvSpPr>
            <a:spLocks noGrp="1"/>
          </p:cNvSpPr>
          <p:nvPr>
            <p:ph type="title"/>
          </p:nvPr>
        </p:nvSpPr>
        <p:spPr/>
        <p:txBody>
          <a:bodyPr>
            <a:normAutofit/>
          </a:bodyPr>
          <a:lstStyle/>
          <a:p>
            <a:pPr algn="ctr"/>
            <a:r>
              <a:rPr lang="en-US" sz="2700">
                <a:solidFill>
                  <a:schemeClr val="accent1"/>
                </a:solidFill>
              </a:rPr>
              <a:t>How to become a Pharmacist</a:t>
            </a:r>
          </a:p>
        </p:txBody>
      </p:sp>
      <p:pic>
        <p:nvPicPr>
          <p:cNvPr id="3" name="Screen Recording 2025-01-14 163749">
            <a:hlinkClick r:id="" action="ppaction://media"/>
            <a:extLst>
              <a:ext uri="{FF2B5EF4-FFF2-40B4-BE49-F238E27FC236}">
                <a16:creationId xmlns:a16="http://schemas.microsoft.com/office/drawing/2014/main" id="{D60C69C3-410B-770F-7A7B-2C0C2B8771D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1918"/>
          <a:stretch/>
        </p:blipFill>
        <p:spPr>
          <a:xfrm>
            <a:off x="0" y="1576252"/>
            <a:ext cx="5240119" cy="3021893"/>
          </a:xfrm>
          <a:prstGeom prst="rect">
            <a:avLst/>
          </a:prstGeom>
        </p:spPr>
      </p:pic>
      <p:sp>
        <p:nvSpPr>
          <p:cNvPr id="5" name="TextBox 4">
            <a:extLst>
              <a:ext uri="{FF2B5EF4-FFF2-40B4-BE49-F238E27FC236}">
                <a16:creationId xmlns:a16="http://schemas.microsoft.com/office/drawing/2014/main" id="{38CDC59E-1D1C-72F4-672B-A07F821A0FBD}"/>
              </a:ext>
            </a:extLst>
          </p:cNvPr>
          <p:cNvSpPr txBox="1"/>
          <p:nvPr/>
        </p:nvSpPr>
        <p:spPr>
          <a:xfrm>
            <a:off x="5240119" y="2019957"/>
            <a:ext cx="3288420" cy="1754326"/>
          </a:xfrm>
          <a:prstGeom prst="rect">
            <a:avLst/>
          </a:prstGeom>
          <a:noFill/>
        </p:spPr>
        <p:txBody>
          <a:bodyPr wrap="square" rtlCol="0">
            <a:spAutoFit/>
          </a:bodyPr>
          <a:lstStyle/>
          <a:p>
            <a:r>
              <a:rPr lang="en-US" dirty="0">
                <a:solidFill>
                  <a:schemeClr val="bg1"/>
                </a:solidFill>
                <a:latin typeface="Aptos" panose="020B0004020202020204" pitchFamily="34" charset="0"/>
              </a:rPr>
              <a:t>After high school:</a:t>
            </a:r>
          </a:p>
          <a:p>
            <a:pPr marL="457200" indent="-457200">
              <a:buAutoNum type="arabicPeriod"/>
            </a:pPr>
            <a:r>
              <a:rPr lang="en-US" dirty="0">
                <a:solidFill>
                  <a:schemeClr val="accent2"/>
                </a:solidFill>
                <a:latin typeface="Aptos" panose="020B0004020202020204" pitchFamily="34" charset="0"/>
              </a:rPr>
              <a:t>Go to college </a:t>
            </a:r>
          </a:p>
          <a:p>
            <a:pPr marL="457200" indent="-457200">
              <a:buAutoNum type="arabicPeriod"/>
            </a:pPr>
            <a:r>
              <a:rPr lang="en-US" dirty="0">
                <a:solidFill>
                  <a:schemeClr val="accent4">
                    <a:lumMod val="75000"/>
                  </a:schemeClr>
                </a:solidFill>
                <a:latin typeface="Aptos" panose="020B0004020202020204" pitchFamily="34" charset="0"/>
              </a:rPr>
              <a:t>Go to pharmacy school </a:t>
            </a:r>
          </a:p>
          <a:p>
            <a:pPr marL="457200" indent="-457200">
              <a:buAutoNum type="arabicPeriod"/>
            </a:pPr>
            <a:r>
              <a:rPr lang="en-US" dirty="0">
                <a:solidFill>
                  <a:schemeClr val="accent3"/>
                </a:solidFill>
                <a:latin typeface="Aptos" panose="020B0004020202020204" pitchFamily="34" charset="0"/>
              </a:rPr>
              <a:t>Complete licensure exam</a:t>
            </a:r>
          </a:p>
          <a:p>
            <a:pPr marL="457200" indent="-457200">
              <a:buAutoNum type="arabicPeriod"/>
            </a:pPr>
            <a:r>
              <a:rPr lang="en-US" dirty="0">
                <a:solidFill>
                  <a:schemeClr val="accent1"/>
                </a:solidFill>
                <a:latin typeface="Aptos" panose="020B0004020202020204" pitchFamily="34" charset="0"/>
              </a:rPr>
              <a:t>Optional: Residency or Fellowship</a:t>
            </a:r>
          </a:p>
        </p:txBody>
      </p:sp>
    </p:spTree>
    <p:extLst>
      <p:ext uri="{BB962C8B-B14F-4D97-AF65-F5344CB8AC3E}">
        <p14:creationId xmlns:p14="http://schemas.microsoft.com/office/powerpoint/2010/main" val="27842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6D53-6E0B-7936-60FB-FACC3ED71AB9}"/>
              </a:ext>
            </a:extLst>
          </p:cNvPr>
          <p:cNvSpPr>
            <a:spLocks noGrp="1"/>
          </p:cNvSpPr>
          <p:nvPr>
            <p:ph type="title"/>
          </p:nvPr>
        </p:nvSpPr>
        <p:spPr/>
        <p:txBody>
          <a:bodyPr>
            <a:normAutofit fontScale="90000"/>
          </a:bodyPr>
          <a:lstStyle/>
          <a:p>
            <a:pPr algn="ctr"/>
            <a:r>
              <a:rPr lang="en-US" dirty="0">
                <a:solidFill>
                  <a:srgbClr val="078096"/>
                </a:solidFill>
              </a:rPr>
              <a:t>Common Prerequisites</a:t>
            </a:r>
          </a:p>
        </p:txBody>
      </p:sp>
      <p:sp>
        <p:nvSpPr>
          <p:cNvPr id="3" name="TextBox 2">
            <a:extLst>
              <a:ext uri="{FF2B5EF4-FFF2-40B4-BE49-F238E27FC236}">
                <a16:creationId xmlns:a16="http://schemas.microsoft.com/office/drawing/2014/main" id="{93DF2D15-4977-C72A-4884-14102D874F74}"/>
              </a:ext>
            </a:extLst>
          </p:cNvPr>
          <p:cNvSpPr txBox="1"/>
          <p:nvPr/>
        </p:nvSpPr>
        <p:spPr>
          <a:xfrm>
            <a:off x="1881409" y="1808050"/>
            <a:ext cx="2391604" cy="2538515"/>
          </a:xfrm>
          <a:prstGeom prst="rect">
            <a:avLst/>
          </a:prstGeom>
          <a:noFill/>
        </p:spPr>
        <p:txBody>
          <a:bodyPr wrap="square" rtlCol="0">
            <a:spAutoFit/>
          </a:bodyPr>
          <a:lstStyle/>
          <a:p>
            <a:pPr algn="l">
              <a:lnSpc>
                <a:spcPts val="2400"/>
              </a:lnSpc>
              <a:buNone/>
            </a:pPr>
            <a:r>
              <a:rPr lang="en-US" b="0" i="0" dirty="0">
                <a:solidFill>
                  <a:schemeClr val="bg1"/>
                </a:solidFill>
                <a:effectLst/>
                <a:latin typeface="ProximaNova-Bold"/>
              </a:rPr>
              <a:t>General Chemistry General Biology</a:t>
            </a:r>
          </a:p>
          <a:p>
            <a:pPr algn="l">
              <a:lnSpc>
                <a:spcPts val="2400"/>
              </a:lnSpc>
              <a:buNone/>
            </a:pPr>
            <a:r>
              <a:rPr lang="en-US" b="0" i="0" dirty="0">
                <a:solidFill>
                  <a:schemeClr val="bg1"/>
                </a:solidFill>
                <a:effectLst/>
                <a:latin typeface="ProximaNova-Bold"/>
              </a:rPr>
              <a:t>Physics</a:t>
            </a:r>
          </a:p>
          <a:p>
            <a:pPr algn="l">
              <a:lnSpc>
                <a:spcPts val="2400"/>
              </a:lnSpc>
              <a:buNone/>
            </a:pPr>
            <a:r>
              <a:rPr lang="en-US" b="0" i="0" dirty="0">
                <a:solidFill>
                  <a:schemeClr val="bg1"/>
                </a:solidFill>
                <a:effectLst/>
                <a:latin typeface="ProximaNova-Bold"/>
              </a:rPr>
              <a:t>Organic Chemistry</a:t>
            </a:r>
          </a:p>
          <a:p>
            <a:pPr algn="l">
              <a:lnSpc>
                <a:spcPts val="2400"/>
              </a:lnSpc>
              <a:buNone/>
            </a:pPr>
            <a:r>
              <a:rPr lang="en-US" b="0" i="0" dirty="0">
                <a:solidFill>
                  <a:schemeClr val="bg1"/>
                </a:solidFill>
                <a:effectLst/>
                <a:latin typeface="ProximaNova-Bold"/>
              </a:rPr>
              <a:t>Human Anatomy Physiology</a:t>
            </a:r>
          </a:p>
          <a:p>
            <a:pPr algn="l">
              <a:lnSpc>
                <a:spcPts val="2400"/>
              </a:lnSpc>
              <a:buNone/>
            </a:pPr>
            <a:r>
              <a:rPr lang="en-US" b="0" i="0" dirty="0">
                <a:solidFill>
                  <a:schemeClr val="bg1"/>
                </a:solidFill>
                <a:effectLst/>
                <a:latin typeface="ProximaNova-Bold"/>
              </a:rPr>
              <a:t>Biochemistry</a:t>
            </a:r>
          </a:p>
          <a:p>
            <a:pPr algn="l">
              <a:lnSpc>
                <a:spcPts val="2400"/>
              </a:lnSpc>
              <a:buNone/>
            </a:pPr>
            <a:r>
              <a:rPr lang="en-US" b="0" i="0" dirty="0">
                <a:solidFill>
                  <a:schemeClr val="bg1"/>
                </a:solidFill>
                <a:effectLst/>
                <a:latin typeface="ProximaNova-Bold"/>
              </a:rPr>
              <a:t>Microbiology</a:t>
            </a:r>
          </a:p>
        </p:txBody>
      </p:sp>
      <p:sp>
        <p:nvSpPr>
          <p:cNvPr id="5" name="TextBox 4">
            <a:extLst>
              <a:ext uri="{FF2B5EF4-FFF2-40B4-BE49-F238E27FC236}">
                <a16:creationId xmlns:a16="http://schemas.microsoft.com/office/drawing/2014/main" id="{7FD72E1C-5D1C-DDBC-32F7-1C8756A815B7}"/>
              </a:ext>
            </a:extLst>
          </p:cNvPr>
          <p:cNvSpPr txBox="1"/>
          <p:nvPr/>
        </p:nvSpPr>
        <p:spPr>
          <a:xfrm>
            <a:off x="4870989" y="1808049"/>
            <a:ext cx="2725664" cy="2538515"/>
          </a:xfrm>
          <a:prstGeom prst="rect">
            <a:avLst/>
          </a:prstGeom>
          <a:noFill/>
        </p:spPr>
        <p:txBody>
          <a:bodyPr wrap="square">
            <a:spAutoFit/>
          </a:bodyPr>
          <a:lstStyle/>
          <a:p>
            <a:pPr algn="l">
              <a:lnSpc>
                <a:spcPts val="2400"/>
              </a:lnSpc>
              <a:buNone/>
            </a:pPr>
            <a:r>
              <a:rPr lang="en-US" b="0" i="0" dirty="0">
                <a:solidFill>
                  <a:schemeClr val="bg1"/>
                </a:solidFill>
                <a:effectLst/>
                <a:latin typeface="ProximaNova-Bold"/>
              </a:rPr>
              <a:t>Calculus</a:t>
            </a:r>
          </a:p>
          <a:p>
            <a:pPr algn="l">
              <a:lnSpc>
                <a:spcPts val="2400"/>
              </a:lnSpc>
              <a:buNone/>
            </a:pPr>
            <a:r>
              <a:rPr lang="en-US" b="0" i="0" dirty="0">
                <a:solidFill>
                  <a:schemeClr val="bg1"/>
                </a:solidFill>
                <a:effectLst/>
                <a:latin typeface="ProximaNova-Bold"/>
              </a:rPr>
              <a:t>Statistics</a:t>
            </a:r>
          </a:p>
          <a:p>
            <a:pPr algn="l">
              <a:lnSpc>
                <a:spcPts val="2400"/>
              </a:lnSpc>
              <a:buNone/>
            </a:pPr>
            <a:r>
              <a:rPr lang="en-US" b="0" i="0" dirty="0">
                <a:solidFill>
                  <a:schemeClr val="bg1"/>
                </a:solidFill>
                <a:effectLst/>
                <a:latin typeface="ProximaNova-Bold"/>
              </a:rPr>
              <a:t>English Composition</a:t>
            </a:r>
          </a:p>
          <a:p>
            <a:pPr algn="l">
              <a:lnSpc>
                <a:spcPts val="2400"/>
              </a:lnSpc>
              <a:buNone/>
            </a:pPr>
            <a:r>
              <a:rPr lang="en-US" b="0" i="0" dirty="0">
                <a:solidFill>
                  <a:schemeClr val="bg1"/>
                </a:solidFill>
                <a:effectLst/>
                <a:latin typeface="ProximaNova-Bold"/>
              </a:rPr>
              <a:t>Public Speaking</a:t>
            </a:r>
          </a:p>
          <a:p>
            <a:pPr algn="l">
              <a:lnSpc>
                <a:spcPts val="2400"/>
              </a:lnSpc>
              <a:buNone/>
            </a:pPr>
            <a:r>
              <a:rPr lang="en-US" b="0" i="0" dirty="0">
                <a:solidFill>
                  <a:schemeClr val="bg1"/>
                </a:solidFill>
                <a:effectLst/>
                <a:latin typeface="ProximaNova-Bold"/>
              </a:rPr>
              <a:t>Ethics or Philosophy</a:t>
            </a:r>
          </a:p>
          <a:p>
            <a:pPr algn="l">
              <a:lnSpc>
                <a:spcPts val="2400"/>
              </a:lnSpc>
              <a:buNone/>
            </a:pPr>
            <a:r>
              <a:rPr lang="en-US" b="0" i="0" dirty="0">
                <a:solidFill>
                  <a:schemeClr val="bg1"/>
                </a:solidFill>
                <a:effectLst/>
                <a:latin typeface="ProximaNova-Bold"/>
              </a:rPr>
              <a:t>Humanities</a:t>
            </a:r>
          </a:p>
          <a:p>
            <a:pPr algn="l">
              <a:lnSpc>
                <a:spcPts val="2400"/>
              </a:lnSpc>
              <a:buNone/>
            </a:pPr>
            <a:r>
              <a:rPr lang="en-US" b="0" i="0" dirty="0">
                <a:solidFill>
                  <a:schemeClr val="bg1"/>
                </a:solidFill>
                <a:effectLst/>
                <a:latin typeface="ProximaNova-Bold"/>
              </a:rPr>
              <a:t>Behavioral &amp; Social Science</a:t>
            </a:r>
          </a:p>
          <a:p>
            <a:pPr algn="l">
              <a:lnSpc>
                <a:spcPts val="2400"/>
              </a:lnSpc>
            </a:pPr>
            <a:r>
              <a:rPr lang="en-US" b="0" i="0" dirty="0">
                <a:solidFill>
                  <a:schemeClr val="bg1"/>
                </a:solidFill>
                <a:effectLst/>
                <a:latin typeface="ProximaNova-Bold"/>
              </a:rPr>
              <a:t>Economics</a:t>
            </a:r>
          </a:p>
        </p:txBody>
      </p:sp>
    </p:spTree>
    <p:extLst>
      <p:ext uri="{BB962C8B-B14F-4D97-AF65-F5344CB8AC3E}">
        <p14:creationId xmlns:p14="http://schemas.microsoft.com/office/powerpoint/2010/main" val="1910260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74B1-4E0B-7684-8A2A-24569E2C1123}"/>
              </a:ext>
            </a:extLst>
          </p:cNvPr>
          <p:cNvSpPr>
            <a:spLocks noGrp="1"/>
          </p:cNvSpPr>
          <p:nvPr>
            <p:ph type="title"/>
          </p:nvPr>
        </p:nvSpPr>
        <p:spPr/>
        <p:txBody>
          <a:bodyPr>
            <a:normAutofit fontScale="90000"/>
          </a:bodyPr>
          <a:lstStyle/>
          <a:p>
            <a:pPr algn="ctr"/>
            <a:r>
              <a:rPr lang="en-US" dirty="0">
                <a:solidFill>
                  <a:srgbClr val="078096"/>
                </a:solidFill>
              </a:rPr>
              <a:t>Pharmacy Admission Fast Facts</a:t>
            </a:r>
          </a:p>
        </p:txBody>
      </p:sp>
      <p:pic>
        <p:nvPicPr>
          <p:cNvPr id="6" name="Picture 5">
            <a:extLst>
              <a:ext uri="{FF2B5EF4-FFF2-40B4-BE49-F238E27FC236}">
                <a16:creationId xmlns:a16="http://schemas.microsoft.com/office/drawing/2014/main" id="{1F79D253-FD35-184B-2BA6-32C17ACF332C}"/>
              </a:ext>
            </a:extLst>
          </p:cNvPr>
          <p:cNvPicPr>
            <a:picLocks noChangeAspect="1"/>
          </p:cNvPicPr>
          <p:nvPr/>
        </p:nvPicPr>
        <p:blipFill>
          <a:blip r:embed="rId2"/>
          <a:stretch>
            <a:fillRect/>
          </a:stretch>
        </p:blipFill>
        <p:spPr>
          <a:xfrm>
            <a:off x="822126" y="3094796"/>
            <a:ext cx="4334973" cy="1167109"/>
          </a:xfrm>
          <a:prstGeom prst="rect">
            <a:avLst/>
          </a:prstGeom>
        </p:spPr>
      </p:pic>
      <p:pic>
        <p:nvPicPr>
          <p:cNvPr id="10" name="Picture 9">
            <a:extLst>
              <a:ext uri="{FF2B5EF4-FFF2-40B4-BE49-F238E27FC236}">
                <a16:creationId xmlns:a16="http://schemas.microsoft.com/office/drawing/2014/main" id="{3BF0EE4C-099C-9D97-1971-84D0054473D2}"/>
              </a:ext>
            </a:extLst>
          </p:cNvPr>
          <p:cNvPicPr>
            <a:picLocks noChangeAspect="1"/>
          </p:cNvPicPr>
          <p:nvPr/>
        </p:nvPicPr>
        <p:blipFill>
          <a:blip r:embed="rId3"/>
          <a:stretch>
            <a:fillRect/>
          </a:stretch>
        </p:blipFill>
        <p:spPr>
          <a:xfrm>
            <a:off x="5245022" y="1748107"/>
            <a:ext cx="2861486" cy="2545830"/>
          </a:xfrm>
          <a:prstGeom prst="rect">
            <a:avLst/>
          </a:prstGeom>
        </p:spPr>
      </p:pic>
      <p:sp>
        <p:nvSpPr>
          <p:cNvPr id="13" name="TextBox 7">
            <a:extLst>
              <a:ext uri="{FF2B5EF4-FFF2-40B4-BE49-F238E27FC236}">
                <a16:creationId xmlns:a16="http://schemas.microsoft.com/office/drawing/2014/main" id="{7C420700-AE63-3725-DCB2-EDA37156BBBA}"/>
              </a:ext>
            </a:extLst>
          </p:cNvPr>
          <p:cNvSpPr txBox="1"/>
          <p:nvPr/>
        </p:nvSpPr>
        <p:spPr>
          <a:xfrm>
            <a:off x="0" y="4889584"/>
            <a:ext cx="6802843"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t>Source: </a:t>
            </a:r>
            <a:r>
              <a:rPr lang="en-US" sz="1050" i="1" dirty="0" err="1">
                <a:hlinkClick r:id="rId4"/>
              </a:rPr>
              <a:t>PharmCAS</a:t>
            </a:r>
            <a:r>
              <a:rPr lang="en-US" sz="1050" i="1" dirty="0">
                <a:hlinkClick r:id="rId4"/>
              </a:rPr>
              <a:t> “Building the Future of Pharmacy” Infographic</a:t>
            </a:r>
            <a:endParaRPr lang="en-US" sz="1050" i="1" dirty="0"/>
          </a:p>
        </p:txBody>
      </p:sp>
      <p:pic>
        <p:nvPicPr>
          <p:cNvPr id="15" name="Picture 14" descr="A black background with blue text&#10;&#10;AI-generated content may be incorrect.">
            <a:extLst>
              <a:ext uri="{FF2B5EF4-FFF2-40B4-BE49-F238E27FC236}">
                <a16:creationId xmlns:a16="http://schemas.microsoft.com/office/drawing/2014/main" id="{B3938887-7453-1003-758E-D9036F8F4FBD}"/>
              </a:ext>
            </a:extLst>
          </p:cNvPr>
          <p:cNvPicPr>
            <a:picLocks noChangeAspect="1"/>
          </p:cNvPicPr>
          <p:nvPr/>
        </p:nvPicPr>
        <p:blipFill>
          <a:blip r:embed="rId5"/>
          <a:stretch>
            <a:fillRect/>
          </a:stretch>
        </p:blipFill>
        <p:spPr>
          <a:xfrm>
            <a:off x="894617" y="1658815"/>
            <a:ext cx="5391883" cy="1309656"/>
          </a:xfrm>
          <a:prstGeom prst="rect">
            <a:avLst/>
          </a:prstGeom>
        </p:spPr>
      </p:pic>
    </p:spTree>
    <p:extLst>
      <p:ext uri="{BB962C8B-B14F-4D97-AF65-F5344CB8AC3E}">
        <p14:creationId xmlns:p14="http://schemas.microsoft.com/office/powerpoint/2010/main" val="125360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5608-36B0-A3A6-3EE7-6C8A44D19B40}"/>
              </a:ext>
            </a:extLst>
          </p:cNvPr>
          <p:cNvSpPr>
            <a:spLocks noGrp="1"/>
          </p:cNvSpPr>
          <p:nvPr>
            <p:ph type="title"/>
          </p:nvPr>
        </p:nvSpPr>
        <p:spPr/>
        <p:txBody>
          <a:bodyPr>
            <a:normAutofit/>
          </a:bodyPr>
          <a:lstStyle/>
          <a:p>
            <a:pPr algn="ctr"/>
            <a:r>
              <a:rPr lang="en-US" sz="2700" dirty="0">
                <a:solidFill>
                  <a:schemeClr val="accent1"/>
                </a:solidFill>
              </a:rPr>
              <a:t>What Can You Do Now?</a:t>
            </a:r>
          </a:p>
        </p:txBody>
      </p:sp>
      <p:sp>
        <p:nvSpPr>
          <p:cNvPr id="5" name="TextBox 4">
            <a:extLst>
              <a:ext uri="{FF2B5EF4-FFF2-40B4-BE49-F238E27FC236}">
                <a16:creationId xmlns:a16="http://schemas.microsoft.com/office/drawing/2014/main" id="{38CDC59E-1D1C-72F4-672B-A07F821A0FBD}"/>
              </a:ext>
            </a:extLst>
          </p:cNvPr>
          <p:cNvSpPr txBox="1"/>
          <p:nvPr/>
        </p:nvSpPr>
        <p:spPr>
          <a:xfrm>
            <a:off x="5362039" y="1589304"/>
            <a:ext cx="3616498" cy="2585323"/>
          </a:xfrm>
          <a:prstGeom prst="rect">
            <a:avLst/>
          </a:prstGeom>
          <a:noFill/>
        </p:spPr>
        <p:txBody>
          <a:bodyPr wrap="square" rtlCol="0">
            <a:spAutoFit/>
          </a:bodyPr>
          <a:lstStyle/>
          <a:p>
            <a:r>
              <a:rPr lang="en-US" dirty="0">
                <a:solidFill>
                  <a:schemeClr val="bg1"/>
                </a:solidFill>
                <a:latin typeface="Aptos" panose="020B0004020202020204" pitchFamily="34" charset="0"/>
              </a:rPr>
              <a:t>Right now, you should:</a:t>
            </a:r>
          </a:p>
          <a:p>
            <a:pPr marL="285750" indent="-285750">
              <a:buFont typeface="Arial" panose="020B0604020202020204" pitchFamily="34" charset="0"/>
              <a:buChar char="•"/>
            </a:pPr>
            <a:r>
              <a:rPr lang="en-US" dirty="0">
                <a:solidFill>
                  <a:schemeClr val="bg1"/>
                </a:solidFill>
                <a:latin typeface="Aptos" panose="020B0004020202020204" pitchFamily="34" charset="0"/>
              </a:rPr>
              <a:t>Talk to a </a:t>
            </a:r>
            <a:r>
              <a:rPr lang="en-US" b="1" dirty="0">
                <a:solidFill>
                  <a:schemeClr val="accent4"/>
                </a:solidFill>
                <a:latin typeface="Aptos" panose="020B0004020202020204" pitchFamily="34" charset="0"/>
              </a:rPr>
              <a:t>pharmacist</a:t>
            </a:r>
          </a:p>
          <a:p>
            <a:pPr marL="285750" indent="-285750">
              <a:buFont typeface="Arial" panose="020B0604020202020204" pitchFamily="34" charset="0"/>
              <a:buChar char="•"/>
            </a:pPr>
            <a:r>
              <a:rPr lang="en-US" dirty="0">
                <a:solidFill>
                  <a:schemeClr val="bg1"/>
                </a:solidFill>
                <a:latin typeface="Aptos" panose="020B0004020202020204" pitchFamily="34" charset="0"/>
              </a:rPr>
              <a:t>Learn about </a:t>
            </a:r>
            <a:r>
              <a:rPr lang="en-US" b="1" dirty="0">
                <a:solidFill>
                  <a:schemeClr val="accent2"/>
                </a:solidFill>
                <a:latin typeface="Aptos" panose="020B0004020202020204" pitchFamily="34" charset="0"/>
              </a:rPr>
              <a:t>medicines</a:t>
            </a:r>
          </a:p>
          <a:p>
            <a:pPr marL="285750" indent="-285750">
              <a:buFont typeface="Arial" panose="020B0604020202020204" pitchFamily="34" charset="0"/>
              <a:buChar char="•"/>
            </a:pPr>
            <a:r>
              <a:rPr lang="en-US" dirty="0">
                <a:solidFill>
                  <a:schemeClr val="bg1"/>
                </a:solidFill>
                <a:latin typeface="Aptos" panose="020B0004020202020204" pitchFamily="34" charset="0"/>
              </a:rPr>
              <a:t>Build a strong foundation in </a:t>
            </a:r>
            <a:r>
              <a:rPr lang="en-US" b="1" dirty="0">
                <a:solidFill>
                  <a:schemeClr val="accent3"/>
                </a:solidFill>
                <a:latin typeface="Aptos" panose="020B0004020202020204" pitchFamily="34" charset="0"/>
              </a:rPr>
              <a:t>science</a:t>
            </a:r>
            <a:r>
              <a:rPr lang="en-US" dirty="0">
                <a:solidFill>
                  <a:schemeClr val="bg1"/>
                </a:solidFill>
                <a:latin typeface="Aptos" panose="020B0004020202020204" pitchFamily="34" charset="0"/>
              </a:rPr>
              <a:t> and </a:t>
            </a:r>
            <a:r>
              <a:rPr lang="en-US" b="1" dirty="0">
                <a:solidFill>
                  <a:schemeClr val="accent6"/>
                </a:solidFill>
                <a:latin typeface="Aptos" panose="020B0004020202020204" pitchFamily="34" charset="0"/>
              </a:rPr>
              <a:t>math</a:t>
            </a:r>
          </a:p>
          <a:p>
            <a:pPr marL="285750" indent="-285750">
              <a:buFont typeface="Arial" panose="020B0604020202020204" pitchFamily="34" charset="0"/>
              <a:buChar char="•"/>
            </a:pPr>
            <a:r>
              <a:rPr lang="en-US" dirty="0">
                <a:solidFill>
                  <a:schemeClr val="bg1"/>
                </a:solidFill>
                <a:latin typeface="Aptos" panose="020B0004020202020204" pitchFamily="34" charset="0"/>
              </a:rPr>
              <a:t>Look into becoming a </a:t>
            </a:r>
            <a:r>
              <a:rPr lang="en-US" b="1" dirty="0">
                <a:solidFill>
                  <a:schemeClr val="accent5">
                    <a:lumMod val="75000"/>
                  </a:schemeClr>
                </a:solidFill>
                <a:latin typeface="Aptos" panose="020B0004020202020204" pitchFamily="34" charset="0"/>
              </a:rPr>
              <a:t>pharmacy technician</a:t>
            </a:r>
          </a:p>
          <a:p>
            <a:pPr marL="285750" indent="-285750">
              <a:buFont typeface="Arial" panose="020B0604020202020204" pitchFamily="34" charset="0"/>
              <a:buChar char="•"/>
            </a:pPr>
            <a:r>
              <a:rPr lang="en-US" b="1" dirty="0">
                <a:solidFill>
                  <a:schemeClr val="accent1"/>
                </a:solidFill>
                <a:latin typeface="Aptos" panose="020B0004020202020204" pitchFamily="34" charset="0"/>
              </a:rPr>
              <a:t>Visit </a:t>
            </a:r>
            <a:r>
              <a:rPr lang="en-US" b="1" u="sng" dirty="0">
                <a:solidFill>
                  <a:schemeClr val="accent1"/>
                </a:solidFill>
                <a:latin typeface="Aptos" panose="020B0004020202020204" pitchFamily="34" charset="0"/>
              </a:rPr>
              <a:t>pharmacyforme.org </a:t>
            </a:r>
            <a:r>
              <a:rPr lang="en-US" b="1" dirty="0">
                <a:solidFill>
                  <a:schemeClr val="accent1"/>
                </a:solidFill>
                <a:latin typeface="Aptos" panose="020B0004020202020204" pitchFamily="34" charset="0"/>
              </a:rPr>
              <a:t>for more info!</a:t>
            </a:r>
          </a:p>
        </p:txBody>
      </p:sp>
      <p:pic>
        <p:nvPicPr>
          <p:cNvPr id="7" name="Picture 6" descr="A group of people working on laptops&#10;&#10;AI-generated content may be incorrect.">
            <a:extLst>
              <a:ext uri="{FF2B5EF4-FFF2-40B4-BE49-F238E27FC236}">
                <a16:creationId xmlns:a16="http://schemas.microsoft.com/office/drawing/2014/main" id="{5809C92F-FC59-ACBB-EC36-EF666CBB40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1589304"/>
            <a:ext cx="4505828" cy="3003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192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D16C-73D9-EF43-AB56-A44BFA1A5E37}"/>
              </a:ext>
            </a:extLst>
          </p:cNvPr>
          <p:cNvSpPr>
            <a:spLocks noGrp="1"/>
          </p:cNvSpPr>
          <p:nvPr>
            <p:ph type="title"/>
          </p:nvPr>
        </p:nvSpPr>
        <p:spPr/>
        <p:txBody>
          <a:bodyPr>
            <a:normAutofit fontScale="90000"/>
          </a:bodyPr>
          <a:lstStyle/>
          <a:p>
            <a:pPr algn="ctr"/>
            <a:r>
              <a:rPr lang="en-US" dirty="0">
                <a:solidFill>
                  <a:srgbClr val="078096"/>
                </a:solidFill>
              </a:rPr>
              <a:t>Pharmacy Technicians</a:t>
            </a:r>
          </a:p>
        </p:txBody>
      </p:sp>
      <p:sp>
        <p:nvSpPr>
          <p:cNvPr id="3" name="TextBox 2">
            <a:extLst>
              <a:ext uri="{FF2B5EF4-FFF2-40B4-BE49-F238E27FC236}">
                <a16:creationId xmlns:a16="http://schemas.microsoft.com/office/drawing/2014/main" id="{C4A31AA6-7C9B-1C3A-AB3E-53B536E5CDE2}"/>
              </a:ext>
            </a:extLst>
          </p:cNvPr>
          <p:cNvSpPr txBox="1"/>
          <p:nvPr/>
        </p:nvSpPr>
        <p:spPr>
          <a:xfrm>
            <a:off x="5104487" y="1529625"/>
            <a:ext cx="3625165"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ptos" panose="020B0004020202020204" pitchFamily="34" charset="0"/>
              </a:rPr>
              <a:t>After high school, complete a </a:t>
            </a:r>
            <a:r>
              <a:rPr lang="en-US" b="1" dirty="0">
                <a:solidFill>
                  <a:schemeClr val="accent3"/>
                </a:solidFill>
                <a:latin typeface="Aptos" panose="020B0004020202020204" pitchFamily="34" charset="0"/>
              </a:rPr>
              <a:t>Pharmacy Technician Training Program</a:t>
            </a:r>
            <a:endParaRPr lang="en-US" b="0" i="0" dirty="0">
              <a:solidFill>
                <a:schemeClr val="accent3"/>
              </a:solidFill>
              <a:effectLst/>
              <a:latin typeface="Aptos" panose="020B0004020202020204" pitchFamily="34" charset="0"/>
            </a:endParaRPr>
          </a:p>
          <a:p>
            <a:pPr marL="285750" indent="-285750">
              <a:buFont typeface="Arial" panose="020B0604020202020204" pitchFamily="34" charset="0"/>
              <a:buChar char="•"/>
            </a:pPr>
            <a:r>
              <a:rPr lang="en-US" b="0" i="0" dirty="0">
                <a:effectLst/>
                <a:latin typeface="Aptos" panose="020B0004020202020204" pitchFamily="34" charset="0"/>
              </a:rPr>
              <a:t>Some tasks include:</a:t>
            </a:r>
          </a:p>
          <a:p>
            <a:pPr marL="742950" lvl="1" indent="-285750">
              <a:buFont typeface="Arial" panose="020B0604020202020204" pitchFamily="34" charset="0"/>
              <a:buChar char="•"/>
            </a:pPr>
            <a:r>
              <a:rPr lang="en-US" b="0" i="0" dirty="0">
                <a:effectLst/>
                <a:latin typeface="Aptos" panose="020B0004020202020204" pitchFamily="34" charset="0"/>
              </a:rPr>
              <a:t>Enter prescription orders</a:t>
            </a:r>
          </a:p>
          <a:p>
            <a:pPr marL="742950" lvl="1" indent="-285750">
              <a:buFont typeface="Arial" panose="020B0604020202020204" pitchFamily="34" charset="0"/>
              <a:buChar char="•"/>
            </a:pPr>
            <a:r>
              <a:rPr lang="en-US" b="0" i="0" dirty="0">
                <a:effectLst/>
                <a:latin typeface="Aptos" panose="020B0004020202020204" pitchFamily="34" charset="0"/>
              </a:rPr>
              <a:t>Package prescriptions</a:t>
            </a:r>
          </a:p>
          <a:p>
            <a:pPr marL="742950" lvl="1" indent="-285750">
              <a:buFont typeface="Arial" panose="020B0604020202020204" pitchFamily="34" charset="0"/>
              <a:buChar char="•"/>
            </a:pPr>
            <a:r>
              <a:rPr lang="en-US" b="0" i="0" dirty="0">
                <a:effectLst/>
                <a:latin typeface="Aptos" panose="020B0004020202020204" pitchFamily="34" charset="0"/>
              </a:rPr>
              <a:t>Manage medication therapy</a:t>
            </a:r>
          </a:p>
          <a:p>
            <a:pPr marL="742950" lvl="1" indent="-285750">
              <a:buFont typeface="Arial" panose="020B0604020202020204" pitchFamily="34" charset="0"/>
              <a:buChar char="•"/>
            </a:pPr>
            <a:r>
              <a:rPr lang="en-US" b="0" i="0" dirty="0">
                <a:effectLst/>
                <a:latin typeface="Aptos" panose="020B0004020202020204" pitchFamily="34" charset="0"/>
              </a:rPr>
              <a:t>Assist with immunizations</a:t>
            </a:r>
          </a:p>
          <a:p>
            <a:pPr marL="742950" lvl="1" indent="-285750">
              <a:buFont typeface="Arial" panose="020B0604020202020204" pitchFamily="34" charset="0"/>
              <a:buChar char="•"/>
            </a:pPr>
            <a:r>
              <a:rPr lang="en-US" dirty="0">
                <a:latin typeface="Aptos" panose="020B0004020202020204" pitchFamily="34" charset="0"/>
              </a:rPr>
              <a:t>And more!</a:t>
            </a:r>
          </a:p>
          <a:p>
            <a:pPr marL="285750" indent="-285750">
              <a:buFont typeface="Arial" panose="020B0604020202020204" pitchFamily="34" charset="0"/>
              <a:buChar char="•"/>
            </a:pPr>
            <a:r>
              <a:rPr lang="en-US" dirty="0">
                <a:latin typeface="Aptos" panose="020B0004020202020204" pitchFamily="34" charset="0"/>
              </a:rPr>
              <a:t>Learn more at </a:t>
            </a:r>
            <a:r>
              <a:rPr lang="en-US" b="1" dirty="0">
                <a:solidFill>
                  <a:srgbClr val="1160A4"/>
                </a:solidFill>
                <a:latin typeface="Aptos" panose="020B0004020202020204" pitchFamily="34" charset="0"/>
              </a:rPr>
              <a:t>ptcb.org</a:t>
            </a:r>
          </a:p>
        </p:txBody>
      </p:sp>
      <p:pic>
        <p:nvPicPr>
          <p:cNvPr id="6" name="Picture 5" descr="A person in a lab coat working in a lab&#10;&#10;AI-generated content may be incorrect.">
            <a:extLst>
              <a:ext uri="{FF2B5EF4-FFF2-40B4-BE49-F238E27FC236}">
                <a16:creationId xmlns:a16="http://schemas.microsoft.com/office/drawing/2014/main" id="{243311E5-9CA7-EC7A-D507-80F849FD20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1688121"/>
            <a:ext cx="4233497" cy="2822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462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880287" y="1441578"/>
            <a:ext cx="2899743" cy="1796409"/>
            <a:chOff x="0" y="0"/>
            <a:chExt cx="2036582" cy="1261675"/>
          </a:xfrm>
        </p:grpSpPr>
        <p:sp>
          <p:nvSpPr>
            <p:cNvPr id="31" name="Freeform 31"/>
            <p:cNvSpPr/>
            <p:nvPr/>
          </p:nvSpPr>
          <p:spPr>
            <a:xfrm>
              <a:off x="0" y="0"/>
              <a:ext cx="2036582" cy="1261675"/>
            </a:xfrm>
            <a:custGeom>
              <a:avLst/>
              <a:gdLst/>
              <a:ahLst/>
              <a:cxnLst/>
              <a:rect l="l" t="t" r="r" b="b"/>
              <a:pathLst>
                <a:path w="2036582" h="1261675">
                  <a:moveTo>
                    <a:pt x="51061" y="0"/>
                  </a:moveTo>
                  <a:lnTo>
                    <a:pt x="1985521" y="0"/>
                  </a:lnTo>
                  <a:cubicBezTo>
                    <a:pt x="1999063" y="0"/>
                    <a:pt x="2012051" y="5380"/>
                    <a:pt x="2021627" y="14955"/>
                  </a:cubicBezTo>
                  <a:cubicBezTo>
                    <a:pt x="2031203" y="24531"/>
                    <a:pt x="2036582" y="37519"/>
                    <a:pt x="2036582" y="51061"/>
                  </a:cubicBezTo>
                  <a:lnTo>
                    <a:pt x="2036582" y="1210614"/>
                  </a:lnTo>
                  <a:cubicBezTo>
                    <a:pt x="2036582" y="1238815"/>
                    <a:pt x="2013721" y="1261675"/>
                    <a:pt x="1985521" y="1261675"/>
                  </a:cubicBezTo>
                  <a:lnTo>
                    <a:pt x="51061" y="1261675"/>
                  </a:lnTo>
                  <a:cubicBezTo>
                    <a:pt x="22861" y="1261675"/>
                    <a:pt x="0" y="1238815"/>
                    <a:pt x="0" y="1210614"/>
                  </a:cubicBezTo>
                  <a:lnTo>
                    <a:pt x="0" y="51061"/>
                  </a:lnTo>
                  <a:cubicBezTo>
                    <a:pt x="0" y="22861"/>
                    <a:pt x="22861" y="0"/>
                    <a:pt x="51061" y="0"/>
                  </a:cubicBezTo>
                  <a:close/>
                </a:path>
              </a:pathLst>
            </a:custGeom>
            <a:solidFill>
              <a:srgbClr val="FEFEFE">
                <a:alpha val="63922"/>
              </a:srgbClr>
            </a:solidFill>
          </p:spPr>
          <p:txBody>
            <a:bodyPr/>
            <a:lstStyle/>
            <a:p>
              <a:endParaRPr lang="en-US" sz="675"/>
            </a:p>
          </p:txBody>
        </p:sp>
        <p:sp>
          <p:nvSpPr>
            <p:cNvPr id="32" name="TextBox 32"/>
            <p:cNvSpPr txBox="1"/>
            <p:nvPr/>
          </p:nvSpPr>
          <p:spPr>
            <a:xfrm>
              <a:off x="0" y="-38100"/>
              <a:ext cx="2036582" cy="1299775"/>
            </a:xfrm>
            <a:prstGeom prst="rect">
              <a:avLst/>
            </a:prstGeom>
          </p:spPr>
          <p:txBody>
            <a:bodyPr lIns="19050" tIns="19050" rIns="19050" bIns="19050" rtlCol="0" anchor="ctr"/>
            <a:lstStyle/>
            <a:p>
              <a:pPr algn="ctr">
                <a:lnSpc>
                  <a:spcPts val="998"/>
                </a:lnSpc>
              </a:pPr>
              <a:endParaRPr sz="675"/>
            </a:p>
          </p:txBody>
        </p:sp>
      </p:grpSp>
      <p:sp>
        <p:nvSpPr>
          <p:cNvPr id="53" name="TextBox 53"/>
          <p:cNvSpPr txBox="1"/>
          <p:nvPr/>
        </p:nvSpPr>
        <p:spPr>
          <a:xfrm>
            <a:off x="1125815" y="1562913"/>
            <a:ext cx="2876038" cy="806631"/>
          </a:xfrm>
          <a:prstGeom prst="rect">
            <a:avLst/>
          </a:prstGeom>
        </p:spPr>
        <p:txBody>
          <a:bodyPr lIns="0" tIns="0" rIns="0" bIns="0" rtlCol="0" anchor="t">
            <a:spAutoFit/>
          </a:bodyPr>
          <a:lstStyle/>
          <a:p>
            <a:pPr>
              <a:lnSpc>
                <a:spcPts val="3092"/>
              </a:lnSpc>
            </a:pPr>
            <a:r>
              <a:rPr lang="en-US" sz="2800" b="1" dirty="0">
                <a:solidFill>
                  <a:schemeClr val="accent3"/>
                </a:solidFill>
                <a:latin typeface="Aptos" panose="020B0004020202020204" pitchFamily="34" charset="0"/>
              </a:rPr>
              <a:t>Median Annual Salary in 2023</a:t>
            </a:r>
          </a:p>
        </p:txBody>
      </p:sp>
      <p:sp>
        <p:nvSpPr>
          <p:cNvPr id="54" name="TextBox 54"/>
          <p:cNvSpPr txBox="1"/>
          <p:nvPr/>
        </p:nvSpPr>
        <p:spPr>
          <a:xfrm>
            <a:off x="1600120" y="762593"/>
            <a:ext cx="6277052" cy="354136"/>
          </a:xfrm>
          <a:prstGeom prst="rect">
            <a:avLst/>
          </a:prstGeom>
        </p:spPr>
        <p:txBody>
          <a:bodyPr wrap="square" lIns="0" tIns="0" rIns="0" bIns="0" rtlCol="0" anchor="t">
            <a:spAutoFit/>
          </a:bodyPr>
          <a:lstStyle/>
          <a:p>
            <a:pPr>
              <a:lnSpc>
                <a:spcPts val="2462"/>
              </a:lnSpc>
            </a:pPr>
            <a:r>
              <a:rPr lang="en-US" sz="3200" b="1" dirty="0">
                <a:solidFill>
                  <a:srgbClr val="078096"/>
                </a:solidFill>
                <a:latin typeface="Aptos Display" panose="020B0004020202020204" pitchFamily="34" charset="0"/>
              </a:rPr>
              <a:t>Future Prospects in Pharmacy</a:t>
            </a:r>
          </a:p>
        </p:txBody>
      </p:sp>
      <p:sp>
        <p:nvSpPr>
          <p:cNvPr id="56" name="TextBox 56"/>
          <p:cNvSpPr txBox="1"/>
          <p:nvPr/>
        </p:nvSpPr>
        <p:spPr>
          <a:xfrm>
            <a:off x="962364" y="3097457"/>
            <a:ext cx="1116008" cy="64120"/>
          </a:xfrm>
          <a:prstGeom prst="rect">
            <a:avLst/>
          </a:prstGeom>
        </p:spPr>
        <p:txBody>
          <a:bodyPr lIns="0" tIns="0" rIns="0" bIns="0" rtlCol="0" anchor="t">
            <a:spAutoFit/>
          </a:bodyPr>
          <a:lstStyle/>
          <a:p>
            <a:pPr>
              <a:lnSpc>
                <a:spcPts val="503"/>
              </a:lnSpc>
            </a:pPr>
            <a:r>
              <a:rPr lang="en-US" sz="508" dirty="0">
                <a:solidFill>
                  <a:srgbClr val="636468"/>
                </a:solidFill>
                <a:latin typeface="Arial"/>
              </a:rPr>
              <a:t>2023 US Bureau of Labor Statistics</a:t>
            </a:r>
          </a:p>
        </p:txBody>
      </p:sp>
      <p:sp>
        <p:nvSpPr>
          <p:cNvPr id="70" name="TextBox 69">
            <a:extLst>
              <a:ext uri="{FF2B5EF4-FFF2-40B4-BE49-F238E27FC236}">
                <a16:creationId xmlns:a16="http://schemas.microsoft.com/office/drawing/2014/main" id="{925FC291-3EF8-FAFC-FE0C-5A5A51E9EBFA}"/>
              </a:ext>
            </a:extLst>
          </p:cNvPr>
          <p:cNvSpPr txBox="1"/>
          <p:nvPr/>
        </p:nvSpPr>
        <p:spPr>
          <a:xfrm>
            <a:off x="962364" y="2302111"/>
            <a:ext cx="2656703" cy="784830"/>
          </a:xfrm>
          <a:prstGeom prst="rect">
            <a:avLst/>
          </a:prstGeom>
          <a:noFill/>
        </p:spPr>
        <p:txBody>
          <a:bodyPr wrap="square" rtlCol="0">
            <a:spAutoFit/>
          </a:bodyPr>
          <a:lstStyle/>
          <a:p>
            <a:r>
              <a:rPr lang="en-US" sz="4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FF"/>
                </a:highlight>
                <a:latin typeface="Source Sans Pro Web"/>
              </a:rPr>
              <a:t>$136,030</a:t>
            </a:r>
            <a:endParaRPr lang="en-US" sz="2100" dirty="0"/>
          </a:p>
        </p:txBody>
      </p:sp>
      <p:graphicFrame>
        <p:nvGraphicFramePr>
          <p:cNvPr id="71" name="Diagram 70">
            <a:extLst>
              <a:ext uri="{FF2B5EF4-FFF2-40B4-BE49-F238E27FC236}">
                <a16:creationId xmlns:a16="http://schemas.microsoft.com/office/drawing/2014/main" id="{26920184-6D18-F0C5-C933-17B6F510ABC6}"/>
              </a:ext>
            </a:extLst>
          </p:cNvPr>
          <p:cNvGraphicFramePr/>
          <p:nvPr>
            <p:extLst>
              <p:ext uri="{D42A27DB-BD31-4B8C-83A1-F6EECF244321}">
                <p14:modId xmlns:p14="http://schemas.microsoft.com/office/powerpoint/2010/main" val="684154071"/>
              </p:ext>
            </p:extLst>
          </p:nvPr>
        </p:nvGraphicFramePr>
        <p:xfrm>
          <a:off x="5241034" y="1414849"/>
          <a:ext cx="2226218" cy="2143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 name="TextBox 53">
            <a:extLst>
              <a:ext uri="{FF2B5EF4-FFF2-40B4-BE49-F238E27FC236}">
                <a16:creationId xmlns:a16="http://schemas.microsoft.com/office/drawing/2014/main" id="{C8EC1D72-69D6-CB91-1087-E0989043B6A1}"/>
              </a:ext>
            </a:extLst>
          </p:cNvPr>
          <p:cNvSpPr txBox="1"/>
          <p:nvPr/>
        </p:nvSpPr>
        <p:spPr>
          <a:xfrm>
            <a:off x="5387675" y="1562913"/>
            <a:ext cx="2876038" cy="409086"/>
          </a:xfrm>
          <a:prstGeom prst="rect">
            <a:avLst/>
          </a:prstGeom>
        </p:spPr>
        <p:txBody>
          <a:bodyPr lIns="0" tIns="0" rIns="0" bIns="0" rtlCol="0" anchor="t">
            <a:spAutoFit/>
          </a:bodyPr>
          <a:lstStyle/>
          <a:p>
            <a:pPr>
              <a:lnSpc>
                <a:spcPts val="3092"/>
              </a:lnSpc>
            </a:pPr>
            <a:r>
              <a:rPr lang="en-US" sz="2800" b="1" dirty="0">
                <a:solidFill>
                  <a:schemeClr val="accent2"/>
                </a:solidFill>
                <a:latin typeface="Aptos" panose="020B0004020202020204" pitchFamily="34" charset="0"/>
              </a:rPr>
              <a:t>Growing Field</a:t>
            </a:r>
          </a:p>
        </p:txBody>
      </p:sp>
      <p:sp>
        <p:nvSpPr>
          <p:cNvPr id="73" name="TextBox 53">
            <a:extLst>
              <a:ext uri="{FF2B5EF4-FFF2-40B4-BE49-F238E27FC236}">
                <a16:creationId xmlns:a16="http://schemas.microsoft.com/office/drawing/2014/main" id="{972C09E1-C023-7091-F6EC-572E1170A72C}"/>
              </a:ext>
            </a:extLst>
          </p:cNvPr>
          <p:cNvSpPr txBox="1"/>
          <p:nvPr/>
        </p:nvSpPr>
        <p:spPr>
          <a:xfrm>
            <a:off x="2349195" y="3429253"/>
            <a:ext cx="4445610" cy="359457"/>
          </a:xfrm>
          <a:prstGeom prst="rect">
            <a:avLst/>
          </a:prstGeom>
        </p:spPr>
        <p:txBody>
          <a:bodyPr wrap="square" lIns="0" tIns="0" rIns="0" bIns="0" rtlCol="0" anchor="t">
            <a:spAutoFit/>
          </a:bodyPr>
          <a:lstStyle/>
          <a:p>
            <a:pPr algn="ctr">
              <a:lnSpc>
                <a:spcPts val="3092"/>
              </a:lnSpc>
            </a:pPr>
            <a:r>
              <a:rPr lang="en-US" sz="2100" dirty="0">
                <a:solidFill>
                  <a:schemeClr val="bg1"/>
                </a:solidFill>
                <a:latin typeface="Arial Bold"/>
              </a:rPr>
              <a:t>More focus on </a:t>
            </a:r>
          </a:p>
        </p:txBody>
      </p:sp>
      <p:sp>
        <p:nvSpPr>
          <p:cNvPr id="74" name="TextBox 73">
            <a:extLst>
              <a:ext uri="{FF2B5EF4-FFF2-40B4-BE49-F238E27FC236}">
                <a16:creationId xmlns:a16="http://schemas.microsoft.com/office/drawing/2014/main" id="{C26725A2-59C3-3C32-70A5-1495BCAAFD34}"/>
              </a:ext>
            </a:extLst>
          </p:cNvPr>
          <p:cNvSpPr txBox="1"/>
          <p:nvPr/>
        </p:nvSpPr>
        <p:spPr>
          <a:xfrm>
            <a:off x="2083001" y="3833170"/>
            <a:ext cx="4977998" cy="461665"/>
          </a:xfrm>
          <a:prstGeom prst="rect">
            <a:avLst/>
          </a:prstGeom>
          <a:noFill/>
        </p:spPr>
        <p:txBody>
          <a:bodyPr wrap="square" rtlCol="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highlight>
                  <a:srgbClr val="FFFFFF"/>
                </a:highlight>
                <a:latin typeface="Source Sans Pro Web"/>
              </a:rPr>
              <a:t>Patient Care</a:t>
            </a:r>
            <a:endParaRPr lang="en-US" sz="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56">
            <a:extLst>
              <a:ext uri="{FF2B5EF4-FFF2-40B4-BE49-F238E27FC236}">
                <a16:creationId xmlns:a16="http://schemas.microsoft.com/office/drawing/2014/main" id="{2091B18B-0D4E-CAB5-D5B2-E7D986F1EF83}"/>
              </a:ext>
            </a:extLst>
          </p:cNvPr>
          <p:cNvSpPr txBox="1"/>
          <p:nvPr/>
        </p:nvSpPr>
        <p:spPr>
          <a:xfrm>
            <a:off x="5490979" y="3066790"/>
            <a:ext cx="1116008" cy="64120"/>
          </a:xfrm>
          <a:prstGeom prst="rect">
            <a:avLst/>
          </a:prstGeom>
        </p:spPr>
        <p:txBody>
          <a:bodyPr lIns="0" tIns="0" rIns="0" bIns="0" rtlCol="0" anchor="t">
            <a:spAutoFit/>
          </a:bodyPr>
          <a:lstStyle/>
          <a:p>
            <a:pPr>
              <a:lnSpc>
                <a:spcPts val="503"/>
              </a:lnSpc>
            </a:pPr>
            <a:r>
              <a:rPr lang="en-US" sz="508" dirty="0">
                <a:solidFill>
                  <a:srgbClr val="636468"/>
                </a:solidFill>
                <a:latin typeface="Arial"/>
              </a:rPr>
              <a:t>2023 US Bureau of Labor Statistics</a:t>
            </a:r>
          </a:p>
        </p:txBody>
      </p:sp>
      <p:sp>
        <p:nvSpPr>
          <p:cNvPr id="5" name="TextBox 4">
            <a:extLst>
              <a:ext uri="{FF2B5EF4-FFF2-40B4-BE49-F238E27FC236}">
                <a16:creationId xmlns:a16="http://schemas.microsoft.com/office/drawing/2014/main" id="{C0ECFB7C-2721-ED17-53E6-BF21B0A98FFB}"/>
              </a:ext>
            </a:extLst>
          </p:cNvPr>
          <p:cNvSpPr txBox="1"/>
          <p:nvPr/>
        </p:nvSpPr>
        <p:spPr>
          <a:xfrm>
            <a:off x="2083001" y="4380907"/>
            <a:ext cx="4977998" cy="461665"/>
          </a:xfrm>
          <a:prstGeom prst="rect">
            <a:avLst/>
          </a:prstGeom>
          <a:noFill/>
        </p:spPr>
        <p:txBody>
          <a:bodyPr wrap="square" rtlCol="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highlight>
                  <a:srgbClr val="FFFFFF"/>
                </a:highlight>
                <a:latin typeface="Source Sans Pro Web"/>
              </a:rPr>
              <a:t>Technology</a:t>
            </a:r>
            <a:endParaRPr lang="en-US" sz="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387C33-F2D3-D911-AA41-CB34F53576BF}"/>
              </a:ext>
            </a:extLst>
          </p:cNvPr>
          <p:cNvSpPr>
            <a:spLocks noGrp="1"/>
          </p:cNvSpPr>
          <p:nvPr>
            <p:ph type="ctrTitle"/>
          </p:nvPr>
        </p:nvSpPr>
        <p:spPr>
          <a:xfrm>
            <a:off x="994207" y="1822491"/>
            <a:ext cx="7155587" cy="1102519"/>
          </a:xfrm>
        </p:spPr>
        <p:txBody>
          <a:bodyPr/>
          <a:lstStyle/>
          <a:p>
            <a:r>
              <a:rPr lang="en-US"/>
              <a:t>Pharmacy Trivia</a:t>
            </a:r>
          </a:p>
        </p:txBody>
      </p:sp>
      <p:sp>
        <p:nvSpPr>
          <p:cNvPr id="13" name="Subtitle 2">
            <a:extLst>
              <a:ext uri="{FF2B5EF4-FFF2-40B4-BE49-F238E27FC236}">
                <a16:creationId xmlns:a16="http://schemas.microsoft.com/office/drawing/2014/main" id="{4E95F391-0BF3-9E30-30B5-3E68A3BE417A}"/>
              </a:ext>
            </a:extLst>
          </p:cNvPr>
          <p:cNvSpPr>
            <a:spLocks noGrp="1"/>
          </p:cNvSpPr>
          <p:nvPr>
            <p:ph type="subTitle" idx="1"/>
          </p:nvPr>
        </p:nvSpPr>
        <p:spPr>
          <a:xfrm>
            <a:off x="994207" y="2925010"/>
            <a:ext cx="7155587" cy="756239"/>
          </a:xfrm>
        </p:spPr>
        <p:txBody>
          <a:bodyPr/>
          <a:lstStyle/>
          <a:p>
            <a:r>
              <a:rPr lang="en-US"/>
              <a:t>Let’s test your pharmacy knowledge!</a:t>
            </a:r>
          </a:p>
        </p:txBody>
      </p:sp>
    </p:spTree>
    <p:extLst>
      <p:ext uri="{BB962C8B-B14F-4D97-AF65-F5344CB8AC3E}">
        <p14:creationId xmlns:p14="http://schemas.microsoft.com/office/powerpoint/2010/main" val="15980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Introduction to Pharmacy and Pharmacy Careers</a:t>
            </a:r>
            <a:br>
              <a:rPr lang="en-US"/>
            </a:br>
            <a:endParaRPr lang="en-US"/>
          </a:p>
        </p:txBody>
      </p:sp>
      <p:sp>
        <p:nvSpPr>
          <p:cNvPr id="3" name="Subtitle 2"/>
          <p:cNvSpPr>
            <a:spLocks noGrp="1"/>
          </p:cNvSpPr>
          <p:nvPr>
            <p:ph type="subTitle" idx="1"/>
          </p:nvPr>
        </p:nvSpPr>
        <p:spPr>
          <a:xfrm>
            <a:off x="994207" y="3123792"/>
            <a:ext cx="7155587" cy="756239"/>
          </a:xfrm>
        </p:spPr>
        <p:txBody>
          <a:bodyPr/>
          <a:lstStyle/>
          <a:p>
            <a:r>
              <a:rPr lang="en-US" dirty="0"/>
              <a:t>For High School Students</a:t>
            </a:r>
          </a:p>
        </p:txBody>
      </p:sp>
    </p:spTree>
    <p:extLst>
      <p:ext uri="{BB962C8B-B14F-4D97-AF65-F5344CB8AC3E}">
        <p14:creationId xmlns:p14="http://schemas.microsoft.com/office/powerpoint/2010/main" val="3569556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623F0-A8FE-0D30-EBD8-6DB2E30A94B3}"/>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72166C14-0C8E-9565-F53B-48AA0BC4E61A}"/>
              </a:ext>
            </a:extLst>
          </p:cNvPr>
          <p:cNvSpPr>
            <a:spLocks noGrp="1"/>
          </p:cNvSpPr>
          <p:nvPr>
            <p:ph idx="1"/>
          </p:nvPr>
        </p:nvSpPr>
        <p:spPr>
          <a:xfrm>
            <a:off x="628650" y="1787229"/>
            <a:ext cx="7886700" cy="3263504"/>
          </a:xfrm>
        </p:spPr>
        <p:txBody>
          <a:bodyPr/>
          <a:lstStyle/>
          <a:p>
            <a:r>
              <a:rPr lang="en-US"/>
              <a:t>How many </a:t>
            </a:r>
            <a:r>
              <a:rPr lang="en-US" b="1"/>
              <a:t>prescription</a:t>
            </a:r>
            <a:r>
              <a:rPr lang="en-US"/>
              <a:t> drugs are approved for use in the US?</a:t>
            </a:r>
          </a:p>
          <a:p>
            <a:pPr lvl="1"/>
            <a:r>
              <a:rPr lang="en-US" b="1">
                <a:solidFill>
                  <a:schemeClr val="accent3"/>
                </a:solidFill>
              </a:rPr>
              <a:t>A) </a:t>
            </a:r>
            <a:r>
              <a:rPr lang="en-US">
                <a:solidFill>
                  <a:schemeClr val="accent3"/>
                </a:solidFill>
              </a:rPr>
              <a:t>Over 10,000</a:t>
            </a:r>
          </a:p>
          <a:p>
            <a:pPr lvl="1"/>
            <a:r>
              <a:rPr lang="en-US" b="1">
                <a:solidFill>
                  <a:schemeClr val="accent5"/>
                </a:solidFill>
              </a:rPr>
              <a:t>B) </a:t>
            </a:r>
            <a:r>
              <a:rPr lang="en-US">
                <a:solidFill>
                  <a:schemeClr val="accent5"/>
                </a:solidFill>
              </a:rPr>
              <a:t>Over 15,000</a:t>
            </a:r>
          </a:p>
          <a:p>
            <a:pPr lvl="1"/>
            <a:r>
              <a:rPr lang="en-US" b="1">
                <a:solidFill>
                  <a:schemeClr val="accent2"/>
                </a:solidFill>
              </a:rPr>
              <a:t>C) </a:t>
            </a:r>
            <a:r>
              <a:rPr lang="en-US">
                <a:solidFill>
                  <a:schemeClr val="accent2"/>
                </a:solidFill>
              </a:rPr>
              <a:t>Over 20,000</a:t>
            </a:r>
          </a:p>
          <a:p>
            <a:pPr lvl="1"/>
            <a:r>
              <a:rPr lang="en-US" b="1">
                <a:solidFill>
                  <a:schemeClr val="accent6">
                    <a:lumMod val="75000"/>
                  </a:schemeClr>
                </a:solidFill>
              </a:rPr>
              <a:t>D) </a:t>
            </a:r>
            <a:r>
              <a:rPr lang="en-US">
                <a:solidFill>
                  <a:schemeClr val="accent6">
                    <a:lumMod val="75000"/>
                  </a:schemeClr>
                </a:solidFill>
              </a:rPr>
              <a:t>1,000,000</a:t>
            </a:r>
          </a:p>
        </p:txBody>
      </p:sp>
      <p:sp>
        <p:nvSpPr>
          <p:cNvPr id="7" name="Oval 6">
            <a:extLst>
              <a:ext uri="{FF2B5EF4-FFF2-40B4-BE49-F238E27FC236}">
                <a16:creationId xmlns:a16="http://schemas.microsoft.com/office/drawing/2014/main" id="{92FC160F-991B-B0D4-972A-6D15F8883B73}"/>
              </a:ext>
            </a:extLst>
          </p:cNvPr>
          <p:cNvSpPr/>
          <p:nvPr/>
        </p:nvSpPr>
        <p:spPr>
          <a:xfrm>
            <a:off x="1143000" y="3418981"/>
            <a:ext cx="2382253" cy="3709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2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E27C-DF1A-6804-A823-DAE7B0B058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A73C05-48A7-0AAA-5FCB-E8ED014192EF}"/>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13DA10A0-BCB8-0476-DE69-8293113DB504}"/>
              </a:ext>
            </a:extLst>
          </p:cNvPr>
          <p:cNvSpPr>
            <a:spLocks noGrp="1"/>
          </p:cNvSpPr>
          <p:nvPr>
            <p:ph idx="1"/>
          </p:nvPr>
        </p:nvSpPr>
        <p:spPr>
          <a:xfrm>
            <a:off x="628650" y="1787229"/>
            <a:ext cx="7886700" cy="3263504"/>
          </a:xfrm>
        </p:spPr>
        <p:txBody>
          <a:bodyPr/>
          <a:lstStyle/>
          <a:p>
            <a:r>
              <a:rPr lang="en-US"/>
              <a:t>How many </a:t>
            </a:r>
            <a:r>
              <a:rPr lang="en-US" b="1"/>
              <a:t>Over-the-Counter</a:t>
            </a:r>
            <a:r>
              <a:rPr lang="en-US"/>
              <a:t> medications are there in the Us?</a:t>
            </a:r>
          </a:p>
          <a:p>
            <a:pPr lvl="1"/>
            <a:r>
              <a:rPr lang="en-US" b="1">
                <a:solidFill>
                  <a:schemeClr val="accent3"/>
                </a:solidFill>
              </a:rPr>
              <a:t>A) </a:t>
            </a:r>
            <a:r>
              <a:rPr lang="en-US">
                <a:solidFill>
                  <a:schemeClr val="accent3"/>
                </a:solidFill>
              </a:rPr>
              <a:t>Over 100,000</a:t>
            </a:r>
          </a:p>
          <a:p>
            <a:pPr lvl="1"/>
            <a:r>
              <a:rPr lang="en-US" b="1">
                <a:solidFill>
                  <a:schemeClr val="accent5"/>
                </a:solidFill>
              </a:rPr>
              <a:t>B) </a:t>
            </a:r>
            <a:r>
              <a:rPr lang="en-US">
                <a:solidFill>
                  <a:schemeClr val="accent5"/>
                </a:solidFill>
              </a:rPr>
              <a:t>Over 300,000</a:t>
            </a:r>
          </a:p>
          <a:p>
            <a:pPr lvl="1"/>
            <a:r>
              <a:rPr lang="en-US" b="1">
                <a:solidFill>
                  <a:schemeClr val="accent2"/>
                </a:solidFill>
              </a:rPr>
              <a:t>C) </a:t>
            </a:r>
            <a:r>
              <a:rPr lang="en-US">
                <a:solidFill>
                  <a:schemeClr val="accent2"/>
                </a:solidFill>
              </a:rPr>
              <a:t>Over 500,000</a:t>
            </a:r>
          </a:p>
          <a:p>
            <a:pPr lvl="1"/>
            <a:r>
              <a:rPr lang="en-US" b="1">
                <a:solidFill>
                  <a:schemeClr val="accent6">
                    <a:lumMod val="75000"/>
                  </a:schemeClr>
                </a:solidFill>
              </a:rPr>
              <a:t>D) </a:t>
            </a:r>
            <a:r>
              <a:rPr lang="en-US">
                <a:solidFill>
                  <a:schemeClr val="accent6">
                    <a:lumMod val="75000"/>
                  </a:schemeClr>
                </a:solidFill>
              </a:rPr>
              <a:t>1,000,000</a:t>
            </a:r>
          </a:p>
        </p:txBody>
      </p:sp>
      <p:sp>
        <p:nvSpPr>
          <p:cNvPr id="7" name="Oval 6">
            <a:extLst>
              <a:ext uri="{FF2B5EF4-FFF2-40B4-BE49-F238E27FC236}">
                <a16:creationId xmlns:a16="http://schemas.microsoft.com/office/drawing/2014/main" id="{D1FBEF12-D18A-C0D2-3657-879E7B046DF8}"/>
              </a:ext>
            </a:extLst>
          </p:cNvPr>
          <p:cNvSpPr/>
          <p:nvPr/>
        </p:nvSpPr>
        <p:spPr>
          <a:xfrm>
            <a:off x="1143000" y="3048015"/>
            <a:ext cx="2382253" cy="3709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8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BB97-8DDB-7269-3FD2-30669A8A8B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8DB301-D405-75C3-91EC-A2827BCA5D47}"/>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CCBD3F4B-B559-075D-FB20-5C64FB51D2B9}"/>
              </a:ext>
            </a:extLst>
          </p:cNvPr>
          <p:cNvSpPr>
            <a:spLocks noGrp="1"/>
          </p:cNvSpPr>
          <p:nvPr>
            <p:ph idx="1"/>
          </p:nvPr>
        </p:nvSpPr>
        <p:spPr>
          <a:xfrm>
            <a:off x="628650" y="1787229"/>
            <a:ext cx="7886700" cy="3263504"/>
          </a:xfrm>
        </p:spPr>
        <p:txBody>
          <a:bodyPr/>
          <a:lstStyle/>
          <a:p>
            <a:r>
              <a:rPr lang="en-US"/>
              <a:t>What popular drink was invented by a pharmacist? </a:t>
            </a:r>
          </a:p>
          <a:p>
            <a:pPr lvl="1"/>
            <a:r>
              <a:rPr lang="en-US" b="1">
                <a:solidFill>
                  <a:schemeClr val="accent3"/>
                </a:solidFill>
              </a:rPr>
              <a:t>A) </a:t>
            </a:r>
            <a:r>
              <a:rPr lang="en-US">
                <a:solidFill>
                  <a:schemeClr val="accent3"/>
                </a:solidFill>
              </a:rPr>
              <a:t>Coca-Cola</a:t>
            </a:r>
          </a:p>
          <a:p>
            <a:pPr lvl="1"/>
            <a:r>
              <a:rPr lang="en-US" b="1">
                <a:solidFill>
                  <a:schemeClr val="accent5"/>
                </a:solidFill>
              </a:rPr>
              <a:t>B) </a:t>
            </a:r>
            <a:r>
              <a:rPr lang="en-US">
                <a:solidFill>
                  <a:schemeClr val="accent5"/>
                </a:solidFill>
              </a:rPr>
              <a:t>Dr. Pepper</a:t>
            </a:r>
          </a:p>
          <a:p>
            <a:pPr lvl="1"/>
            <a:r>
              <a:rPr lang="en-US" b="1">
                <a:solidFill>
                  <a:schemeClr val="accent2"/>
                </a:solidFill>
              </a:rPr>
              <a:t>C) </a:t>
            </a:r>
            <a:r>
              <a:rPr lang="en-US">
                <a:solidFill>
                  <a:schemeClr val="accent2"/>
                </a:solidFill>
              </a:rPr>
              <a:t>Pepsi</a:t>
            </a:r>
          </a:p>
          <a:p>
            <a:pPr lvl="1"/>
            <a:r>
              <a:rPr lang="en-US" b="1">
                <a:solidFill>
                  <a:schemeClr val="accent6">
                    <a:lumMod val="75000"/>
                  </a:schemeClr>
                </a:solidFill>
              </a:rPr>
              <a:t>D) </a:t>
            </a:r>
            <a:r>
              <a:rPr lang="en-US">
                <a:solidFill>
                  <a:schemeClr val="accent6">
                    <a:lumMod val="75000"/>
                  </a:schemeClr>
                </a:solidFill>
              </a:rPr>
              <a:t>Ginger ale</a:t>
            </a:r>
          </a:p>
        </p:txBody>
      </p:sp>
      <p:sp>
        <p:nvSpPr>
          <p:cNvPr id="7" name="Oval 6">
            <a:extLst>
              <a:ext uri="{FF2B5EF4-FFF2-40B4-BE49-F238E27FC236}">
                <a16:creationId xmlns:a16="http://schemas.microsoft.com/office/drawing/2014/main" id="{9B2799C9-385E-C4EA-C6E6-8142E3E21883}"/>
              </a:ext>
            </a:extLst>
          </p:cNvPr>
          <p:cNvSpPr/>
          <p:nvPr/>
        </p:nvSpPr>
        <p:spPr>
          <a:xfrm>
            <a:off x="628649" y="2491363"/>
            <a:ext cx="3025183" cy="2013158"/>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2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2C40-DB47-4739-6422-A9E6707024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EC5A62-6F87-8E28-0E72-7370E6825A73}"/>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D52A1074-D73E-C54A-D61D-B2B1BD5D07E0}"/>
              </a:ext>
            </a:extLst>
          </p:cNvPr>
          <p:cNvSpPr>
            <a:spLocks noGrp="1"/>
          </p:cNvSpPr>
          <p:nvPr>
            <p:ph idx="1"/>
          </p:nvPr>
        </p:nvSpPr>
        <p:spPr>
          <a:xfrm>
            <a:off x="628650" y="1787229"/>
            <a:ext cx="7886700" cy="3263504"/>
          </a:xfrm>
        </p:spPr>
        <p:txBody>
          <a:bodyPr/>
          <a:lstStyle/>
          <a:p>
            <a:r>
              <a:rPr lang="en-US"/>
              <a:t>How much does the most expensive drug cost in 2024?</a:t>
            </a:r>
          </a:p>
          <a:p>
            <a:pPr lvl="1"/>
            <a:r>
              <a:rPr lang="en-US" b="1">
                <a:solidFill>
                  <a:schemeClr val="accent3"/>
                </a:solidFill>
              </a:rPr>
              <a:t>A) </a:t>
            </a:r>
            <a:r>
              <a:rPr lang="en-US">
                <a:solidFill>
                  <a:schemeClr val="accent3"/>
                </a:solidFill>
              </a:rPr>
              <a:t>$40</a:t>
            </a:r>
          </a:p>
          <a:p>
            <a:pPr lvl="1"/>
            <a:r>
              <a:rPr lang="en-US" b="1">
                <a:solidFill>
                  <a:schemeClr val="accent5"/>
                </a:solidFill>
              </a:rPr>
              <a:t>B) </a:t>
            </a:r>
            <a:r>
              <a:rPr lang="en-US">
                <a:solidFill>
                  <a:schemeClr val="accent5"/>
                </a:solidFill>
              </a:rPr>
              <a:t>$400</a:t>
            </a:r>
          </a:p>
          <a:p>
            <a:pPr lvl="1"/>
            <a:r>
              <a:rPr lang="en-US" b="1">
                <a:solidFill>
                  <a:schemeClr val="accent2"/>
                </a:solidFill>
              </a:rPr>
              <a:t>C) </a:t>
            </a:r>
            <a:r>
              <a:rPr lang="en-US">
                <a:solidFill>
                  <a:schemeClr val="accent2"/>
                </a:solidFill>
              </a:rPr>
              <a:t>$4000</a:t>
            </a:r>
          </a:p>
          <a:p>
            <a:pPr lvl="1"/>
            <a:r>
              <a:rPr lang="en-US" b="1">
                <a:solidFill>
                  <a:schemeClr val="accent6">
                    <a:lumMod val="75000"/>
                  </a:schemeClr>
                </a:solidFill>
              </a:rPr>
              <a:t>D) </a:t>
            </a:r>
            <a:r>
              <a:rPr lang="en-US">
                <a:solidFill>
                  <a:schemeClr val="accent6">
                    <a:lumMod val="75000"/>
                  </a:schemeClr>
                </a:solidFill>
              </a:rPr>
              <a:t>$4,000,000</a:t>
            </a:r>
          </a:p>
        </p:txBody>
      </p:sp>
      <p:sp>
        <p:nvSpPr>
          <p:cNvPr id="7" name="Oval 6">
            <a:extLst>
              <a:ext uri="{FF2B5EF4-FFF2-40B4-BE49-F238E27FC236}">
                <a16:creationId xmlns:a16="http://schemas.microsoft.com/office/drawing/2014/main" id="{8DBC0A53-5CDB-FBE3-87EF-79B0D93968B8}"/>
              </a:ext>
            </a:extLst>
          </p:cNvPr>
          <p:cNvSpPr/>
          <p:nvPr/>
        </p:nvSpPr>
        <p:spPr>
          <a:xfrm>
            <a:off x="1090247" y="3711446"/>
            <a:ext cx="2382253" cy="556449"/>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9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E27C-DF1A-6804-A823-DAE7B0B058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A73C05-48A7-0AAA-5FCB-E8ED014192EF}"/>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13DA10A0-BCB8-0476-DE69-8293113DB504}"/>
              </a:ext>
            </a:extLst>
          </p:cNvPr>
          <p:cNvSpPr>
            <a:spLocks noGrp="1"/>
          </p:cNvSpPr>
          <p:nvPr>
            <p:ph idx="1"/>
          </p:nvPr>
        </p:nvSpPr>
        <p:spPr>
          <a:xfrm>
            <a:off x="628650" y="1787229"/>
            <a:ext cx="7886700" cy="3263504"/>
          </a:xfrm>
        </p:spPr>
        <p:txBody>
          <a:bodyPr/>
          <a:lstStyle/>
          <a:p>
            <a:r>
              <a:rPr lang="en-US"/>
              <a:t>What percentage of Americans live within 5 miles of a pharmacy?</a:t>
            </a:r>
          </a:p>
          <a:p>
            <a:pPr lvl="1"/>
            <a:r>
              <a:rPr lang="en-US" b="1">
                <a:solidFill>
                  <a:schemeClr val="accent3"/>
                </a:solidFill>
              </a:rPr>
              <a:t>A) </a:t>
            </a:r>
            <a:r>
              <a:rPr lang="en-US">
                <a:solidFill>
                  <a:schemeClr val="accent3"/>
                </a:solidFill>
              </a:rPr>
              <a:t>30%</a:t>
            </a:r>
          </a:p>
          <a:p>
            <a:pPr lvl="1"/>
            <a:r>
              <a:rPr lang="en-US" b="1">
                <a:solidFill>
                  <a:schemeClr val="accent5"/>
                </a:solidFill>
              </a:rPr>
              <a:t>B) 50%</a:t>
            </a:r>
            <a:endParaRPr lang="en-US">
              <a:solidFill>
                <a:schemeClr val="accent5"/>
              </a:solidFill>
            </a:endParaRPr>
          </a:p>
          <a:p>
            <a:pPr lvl="1"/>
            <a:r>
              <a:rPr lang="en-US" b="1">
                <a:solidFill>
                  <a:schemeClr val="accent2"/>
                </a:solidFill>
              </a:rPr>
              <a:t>C) </a:t>
            </a:r>
            <a:r>
              <a:rPr lang="en-US">
                <a:solidFill>
                  <a:schemeClr val="accent2"/>
                </a:solidFill>
              </a:rPr>
              <a:t>90%</a:t>
            </a:r>
          </a:p>
          <a:p>
            <a:pPr lvl="1"/>
            <a:r>
              <a:rPr lang="en-US" b="1">
                <a:solidFill>
                  <a:schemeClr val="accent6">
                    <a:lumMod val="75000"/>
                  </a:schemeClr>
                </a:solidFill>
              </a:rPr>
              <a:t>D) </a:t>
            </a:r>
            <a:r>
              <a:rPr lang="en-US">
                <a:solidFill>
                  <a:schemeClr val="accent6">
                    <a:lumMod val="75000"/>
                  </a:schemeClr>
                </a:solidFill>
              </a:rPr>
              <a:t>100%</a:t>
            </a:r>
          </a:p>
        </p:txBody>
      </p:sp>
      <p:sp>
        <p:nvSpPr>
          <p:cNvPr id="7" name="Oval 6">
            <a:extLst>
              <a:ext uri="{FF2B5EF4-FFF2-40B4-BE49-F238E27FC236}">
                <a16:creationId xmlns:a16="http://schemas.microsoft.com/office/drawing/2014/main" id="{D1FBEF12-D18A-C0D2-3657-879E7B046DF8}"/>
              </a:ext>
            </a:extLst>
          </p:cNvPr>
          <p:cNvSpPr/>
          <p:nvPr/>
        </p:nvSpPr>
        <p:spPr>
          <a:xfrm>
            <a:off x="958272" y="3418981"/>
            <a:ext cx="2382253" cy="3709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8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19B62-A92C-8971-9B91-45FD29A121BF}"/>
              </a:ext>
            </a:extLst>
          </p:cNvPr>
          <p:cNvSpPr>
            <a:spLocks noGrp="1"/>
          </p:cNvSpPr>
          <p:nvPr>
            <p:ph type="title"/>
          </p:nvPr>
        </p:nvSpPr>
        <p:spPr/>
        <p:txBody>
          <a:bodyPr lIns="91440" tIns="45720" rIns="91440" bIns="45720" anchor="t">
            <a:normAutofit fontScale="90000"/>
          </a:bodyPr>
          <a:lstStyle/>
          <a:p>
            <a:r>
              <a:rPr lang="en-US" dirty="0">
                <a:latin typeface="Aptos"/>
                <a:ea typeface="Verdana"/>
              </a:rPr>
              <a:t>Check out these great resources!</a:t>
            </a:r>
            <a:endParaRPr lang="en-US" dirty="0"/>
          </a:p>
        </p:txBody>
      </p:sp>
      <p:pic>
        <p:nvPicPr>
          <p:cNvPr id="7" name="Picture 6" descr="A person smiling with a yellow square&#10;&#10;AI-generated content may be incorrect.">
            <a:hlinkClick r:id="rId3"/>
            <a:extLst>
              <a:ext uri="{FF2B5EF4-FFF2-40B4-BE49-F238E27FC236}">
                <a16:creationId xmlns:a16="http://schemas.microsoft.com/office/drawing/2014/main" id="{9A45C917-5116-ADAE-023F-1813A76E37F8}"/>
              </a:ext>
            </a:extLst>
          </p:cNvPr>
          <p:cNvPicPr>
            <a:picLocks noChangeAspect="1"/>
          </p:cNvPicPr>
          <p:nvPr/>
        </p:nvPicPr>
        <p:blipFill>
          <a:blip r:embed="rId4"/>
          <a:stretch>
            <a:fillRect/>
          </a:stretch>
        </p:blipFill>
        <p:spPr>
          <a:xfrm>
            <a:off x="552713" y="2122300"/>
            <a:ext cx="2455874" cy="1377730"/>
          </a:xfrm>
          <a:prstGeom prst="rect">
            <a:avLst/>
          </a:prstGeom>
          <a:ln>
            <a:noFill/>
          </a:ln>
          <a:effectLst>
            <a:outerShdw blurRad="292100" dist="139700" dir="2700000" algn="tl" rotWithShape="0">
              <a:srgbClr val="333333">
                <a:alpha val="65000"/>
              </a:srgbClr>
            </a:outerShdw>
          </a:effectLst>
        </p:spPr>
      </p:pic>
      <p:pic>
        <p:nvPicPr>
          <p:cNvPr id="13" name="Picture 12" descr="A blue and white square with a white camera and a white f&#10;&#10;AI-generated content may be incorrect.">
            <a:extLst>
              <a:ext uri="{FF2B5EF4-FFF2-40B4-BE49-F238E27FC236}">
                <a16:creationId xmlns:a16="http://schemas.microsoft.com/office/drawing/2014/main" id="{5933429F-4B8B-615A-D257-C7A6B612AD9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24886" y="2163280"/>
            <a:ext cx="2490464" cy="1391267"/>
          </a:xfrm>
          <a:prstGeom prst="rect">
            <a:avLst/>
          </a:prstGeom>
          <a:ln>
            <a:noFill/>
          </a:ln>
          <a:effectLst>
            <a:outerShdw blurRad="292100" dist="139700" dir="2700000" algn="tl" rotWithShape="0">
              <a:srgbClr val="333333">
                <a:alpha val="65000"/>
              </a:srgbClr>
            </a:outerShdw>
          </a:effectLst>
        </p:spPr>
      </p:pic>
      <p:sp>
        <p:nvSpPr>
          <p:cNvPr id="14" name="TextBox 13">
            <a:hlinkClick r:id="rId3"/>
            <a:extLst>
              <a:ext uri="{FF2B5EF4-FFF2-40B4-BE49-F238E27FC236}">
                <a16:creationId xmlns:a16="http://schemas.microsoft.com/office/drawing/2014/main" id="{A4DF38D8-A5D2-8885-CD71-4784C8CB8CB8}"/>
              </a:ext>
            </a:extLst>
          </p:cNvPr>
          <p:cNvSpPr txBox="1"/>
          <p:nvPr/>
        </p:nvSpPr>
        <p:spPr>
          <a:xfrm>
            <a:off x="657609" y="3657126"/>
            <a:ext cx="2211660"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solidFill>
                  <a:schemeClr val="bg2"/>
                </a:solidFill>
              </a:rPr>
              <a:t>Visit pharmacyforme.org</a:t>
            </a:r>
          </a:p>
        </p:txBody>
      </p:sp>
      <p:sp>
        <p:nvSpPr>
          <p:cNvPr id="16" name="TextBox 15">
            <a:hlinkClick r:id="rId6"/>
            <a:extLst>
              <a:ext uri="{FF2B5EF4-FFF2-40B4-BE49-F238E27FC236}">
                <a16:creationId xmlns:a16="http://schemas.microsoft.com/office/drawing/2014/main" id="{81E40690-B187-0236-F85E-918404691E10}"/>
              </a:ext>
            </a:extLst>
          </p:cNvPr>
          <p:cNvSpPr txBox="1"/>
          <p:nvPr/>
        </p:nvSpPr>
        <p:spPr>
          <a:xfrm>
            <a:off x="3308515" y="4149631"/>
            <a:ext cx="2716371"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400" dirty="0">
                <a:solidFill>
                  <a:schemeClr val="bg2"/>
                </a:solidFill>
              </a:rPr>
              <a:t>Subscribe to monthly newsletter</a:t>
            </a:r>
          </a:p>
        </p:txBody>
      </p:sp>
      <p:sp>
        <p:nvSpPr>
          <p:cNvPr id="19" name="TextBox 18">
            <a:extLst>
              <a:ext uri="{FF2B5EF4-FFF2-40B4-BE49-F238E27FC236}">
                <a16:creationId xmlns:a16="http://schemas.microsoft.com/office/drawing/2014/main" id="{FFCC6C3E-507E-CB8F-652F-838FC9AB2AAA}"/>
              </a:ext>
            </a:extLst>
          </p:cNvPr>
          <p:cNvSpPr txBox="1"/>
          <p:nvPr/>
        </p:nvSpPr>
        <p:spPr>
          <a:xfrm>
            <a:off x="6393794" y="3657126"/>
            <a:ext cx="1765272"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400" dirty="0">
                <a:solidFill>
                  <a:schemeClr val="bg2"/>
                </a:solidFill>
              </a:rPr>
              <a:t>Follow @pharm4me</a:t>
            </a:r>
          </a:p>
        </p:txBody>
      </p:sp>
      <p:pic>
        <p:nvPicPr>
          <p:cNvPr id="1026" name="Picture 2" descr="A qr code with a black border&#10;&#10;AI-generated content may be incorrect.">
            <a:extLst>
              <a:ext uri="{FF2B5EF4-FFF2-40B4-BE49-F238E27FC236}">
                <a16:creationId xmlns:a16="http://schemas.microsoft.com/office/drawing/2014/main" id="{7F74C26C-C36D-A994-6F59-BC58F185FB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68369" y="1501628"/>
            <a:ext cx="2596662" cy="259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9A80F-8FAC-FF12-1A6C-C9CC20DDB89D}"/>
              </a:ext>
            </a:extLst>
          </p:cNvPr>
          <p:cNvSpPr>
            <a:spLocks noGrp="1"/>
          </p:cNvSpPr>
          <p:nvPr>
            <p:ph idx="1"/>
          </p:nvPr>
        </p:nvSpPr>
        <p:spPr>
          <a:xfrm>
            <a:off x="630936" y="2103864"/>
            <a:ext cx="3848100" cy="2389982"/>
          </a:xfrm>
        </p:spPr>
        <p:txBody>
          <a:bodyPr lIns="91440" tIns="45720" rIns="91440" bIns="45720">
            <a:normAutofit lnSpcReduction="10000"/>
          </a:bodyPr>
          <a:lstStyle/>
          <a:p>
            <a:pPr marL="0" indent="0">
              <a:buNone/>
            </a:pPr>
            <a:r>
              <a:rPr lang="en-US" dirty="0"/>
              <a:t>Check out our </a:t>
            </a:r>
            <a:r>
              <a:rPr lang="en-US" b="1" dirty="0">
                <a:hlinkClick r:id="rId2"/>
              </a:rPr>
              <a:t>STEM Activities List</a:t>
            </a:r>
            <a:r>
              <a:rPr lang="en-US" dirty="0"/>
              <a:t> for engaging, hands-on activities and pharmacy-related talking points.</a:t>
            </a:r>
          </a:p>
        </p:txBody>
      </p:sp>
      <p:sp>
        <p:nvSpPr>
          <p:cNvPr id="2" name="Title 1">
            <a:extLst>
              <a:ext uri="{FF2B5EF4-FFF2-40B4-BE49-F238E27FC236}">
                <a16:creationId xmlns:a16="http://schemas.microsoft.com/office/drawing/2014/main" id="{9D0EBDAB-B89D-E36F-DC4A-A9448421D3A4}"/>
              </a:ext>
            </a:extLst>
          </p:cNvPr>
          <p:cNvSpPr>
            <a:spLocks noGrp="1"/>
          </p:cNvSpPr>
          <p:nvPr>
            <p:ph type="title"/>
          </p:nvPr>
        </p:nvSpPr>
        <p:spPr>
          <a:xfrm>
            <a:off x="630936" y="872013"/>
            <a:ext cx="7886700" cy="994410"/>
          </a:xfrm>
        </p:spPr>
        <p:txBody>
          <a:bodyPr lIns="91440" tIns="45720" rIns="91440" bIns="45720" anchor="ctr">
            <a:normAutofit/>
          </a:bodyPr>
          <a:lstStyle/>
          <a:p>
            <a:r>
              <a:rPr lang="en-US" sz="3200" dirty="0"/>
              <a:t>Looking for hands-on activities to add to this presentation?</a:t>
            </a:r>
          </a:p>
        </p:txBody>
      </p:sp>
      <p:pic>
        <p:nvPicPr>
          <p:cNvPr id="4" name="Picture 3" descr="A white background with text and images&#10;&#10;AI-generated content may be incorrect.">
            <a:extLst>
              <a:ext uri="{FF2B5EF4-FFF2-40B4-BE49-F238E27FC236}">
                <a16:creationId xmlns:a16="http://schemas.microsoft.com/office/drawing/2014/main" id="{0CE839FB-D1A1-5EDC-97BE-3551884A63EB}"/>
              </a:ext>
            </a:extLst>
          </p:cNvPr>
          <p:cNvPicPr>
            <a:picLocks noChangeAspect="1"/>
          </p:cNvPicPr>
          <p:nvPr/>
        </p:nvPicPr>
        <p:blipFill>
          <a:blip r:embed="rId3"/>
          <a:stretch>
            <a:fillRect/>
          </a:stretch>
        </p:blipFill>
        <p:spPr>
          <a:xfrm>
            <a:off x="4888386" y="1660518"/>
            <a:ext cx="2096709" cy="2882076"/>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432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C35987-C8CB-45A4-7BEF-2C60CA93CD4B}"/>
              </a:ext>
            </a:extLst>
          </p:cNvPr>
          <p:cNvSpPr>
            <a:spLocks noGrp="1"/>
          </p:cNvSpPr>
          <p:nvPr>
            <p:ph type="title"/>
          </p:nvPr>
        </p:nvSpPr>
        <p:spPr/>
        <p:txBody>
          <a:bodyPr>
            <a:normAutofit fontScale="90000"/>
          </a:bodyPr>
          <a:lstStyle/>
          <a:p>
            <a:r>
              <a:rPr lang="en-US"/>
              <a:t>Introduce yourself…</a:t>
            </a:r>
          </a:p>
        </p:txBody>
      </p:sp>
      <p:sp>
        <p:nvSpPr>
          <p:cNvPr id="2" name="Content Placeholder 1">
            <a:extLst>
              <a:ext uri="{FF2B5EF4-FFF2-40B4-BE49-F238E27FC236}">
                <a16:creationId xmlns:a16="http://schemas.microsoft.com/office/drawing/2014/main" id="{82BF8A9D-1229-FFAE-CD3E-AB794281BD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282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AI-generated content may be incorrect.">
            <a:extLst>
              <a:ext uri="{FF2B5EF4-FFF2-40B4-BE49-F238E27FC236}">
                <a16:creationId xmlns:a16="http://schemas.microsoft.com/office/drawing/2014/main" id="{1646EFB2-DAAA-B90D-2612-01F2B699D9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5334" y="1523911"/>
            <a:ext cx="4353332" cy="290198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58E446-6AF6-4D35-7741-5731AB933706}"/>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Tree>
    <p:extLst>
      <p:ext uri="{BB962C8B-B14F-4D97-AF65-F5344CB8AC3E}">
        <p14:creationId xmlns:p14="http://schemas.microsoft.com/office/powerpoint/2010/main" val="244520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3D7E-B88B-C75E-C308-E3C68A84C2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AB971D-17BF-C389-6E3A-C98BAF5CD114}"/>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0CEFEF73-23C9-5958-B038-8D3216C0F1EC}"/>
              </a:ext>
            </a:extLst>
          </p:cNvPr>
          <p:cNvSpPr txBox="1"/>
          <p:nvPr/>
        </p:nvSpPr>
        <p:spPr>
          <a:xfrm>
            <a:off x="3776655" y="1510001"/>
            <a:ext cx="4672753" cy="3170099"/>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000000"/>
                </a:solidFill>
                <a:effectLst/>
              </a:rPr>
              <a:t>Develop </a:t>
            </a:r>
            <a:r>
              <a:rPr lang="en-US" sz="2000" b="1" i="0" dirty="0">
                <a:solidFill>
                  <a:srgbClr val="078096"/>
                </a:solidFill>
                <a:effectLst/>
              </a:rPr>
              <a:t>medication treatment plans </a:t>
            </a:r>
            <a:r>
              <a:rPr lang="en-US" sz="2000" b="0" i="0" dirty="0">
                <a:solidFill>
                  <a:srgbClr val="000000"/>
                </a:solidFill>
                <a:effectLst/>
              </a:rPr>
              <a:t>in collaboration with other health care professionals</a:t>
            </a:r>
            <a:endParaRPr lang="en-US" sz="2000" dirty="0"/>
          </a:p>
          <a:p>
            <a:pPr marL="285750" indent="-285750">
              <a:buFont typeface="Arial" panose="020B0604020202020204" pitchFamily="34" charset="0"/>
              <a:buChar char="•"/>
            </a:pPr>
            <a:r>
              <a:rPr lang="en-US" sz="2000" dirty="0"/>
              <a:t>Identify and prevent </a:t>
            </a:r>
            <a:r>
              <a:rPr lang="en-US" sz="2000" b="1" dirty="0">
                <a:solidFill>
                  <a:schemeClr val="accent3"/>
                </a:solidFill>
              </a:rPr>
              <a:t>harmful drug interactions</a:t>
            </a:r>
          </a:p>
          <a:p>
            <a:pPr marL="285750" indent="-285750">
              <a:buFont typeface="Arial" panose="020B0604020202020204" pitchFamily="34" charset="0"/>
              <a:buChar char="•"/>
            </a:pPr>
            <a:r>
              <a:rPr lang="en-US" sz="2000" dirty="0"/>
              <a:t>Use </a:t>
            </a:r>
            <a:r>
              <a:rPr lang="en-US" sz="2000" b="1" dirty="0">
                <a:solidFill>
                  <a:srgbClr val="1361A5"/>
                </a:solidFill>
              </a:rPr>
              <a:t>point-of-care tests</a:t>
            </a:r>
            <a:r>
              <a:rPr lang="en-US" sz="2000" dirty="0"/>
              <a:t> to assess a patient’s health status (e.g., tests for flu, strep, COVID-19).</a:t>
            </a:r>
          </a:p>
          <a:p>
            <a:pPr marL="285750" indent="-285750">
              <a:buFont typeface="Arial" panose="020B0604020202020204" pitchFamily="34" charset="0"/>
              <a:buChar char="•"/>
            </a:pPr>
            <a:r>
              <a:rPr lang="en-US" sz="2000" b="1" i="0" dirty="0">
                <a:solidFill>
                  <a:schemeClr val="accent5"/>
                </a:solidFill>
                <a:effectLst/>
              </a:rPr>
              <a:t>Administer immunizations </a:t>
            </a:r>
            <a:r>
              <a:rPr lang="en-US" sz="2000" b="0" i="0" dirty="0">
                <a:solidFill>
                  <a:srgbClr val="000000"/>
                </a:solidFill>
                <a:effectLst/>
              </a:rPr>
              <a:t>for vaccine preventable conditions</a:t>
            </a:r>
            <a:endParaRPr lang="en-US" sz="2000" dirty="0"/>
          </a:p>
        </p:txBody>
      </p:sp>
      <p:pic>
        <p:nvPicPr>
          <p:cNvPr id="9" name="Picture 8" descr="A person in a white coat&#10;&#10;AI-generated content may be incorrect.">
            <a:extLst>
              <a:ext uri="{FF2B5EF4-FFF2-40B4-BE49-F238E27FC236}">
                <a16:creationId xmlns:a16="http://schemas.microsoft.com/office/drawing/2014/main" id="{8E6BA3A2-28C5-61DC-4DA0-68F2613D2DD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16070" y="1515535"/>
            <a:ext cx="2628235" cy="3207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095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C70D-298D-ADF9-C2EE-6E51E4A55F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C201877-8AF2-2CA2-6000-A472A78B1391}"/>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239A0F25-D7A4-5E43-DDBD-D6FCA0CBD005}"/>
              </a:ext>
            </a:extLst>
          </p:cNvPr>
          <p:cNvSpPr txBox="1"/>
          <p:nvPr/>
        </p:nvSpPr>
        <p:spPr>
          <a:xfrm>
            <a:off x="4819572" y="1514175"/>
            <a:ext cx="38862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Help patients to safely reduce or </a:t>
            </a:r>
            <a:r>
              <a:rPr lang="en-US" sz="2000" b="1" dirty="0">
                <a:solidFill>
                  <a:schemeClr val="accent1"/>
                </a:solidFill>
              </a:rPr>
              <a:t>eliminate</a:t>
            </a:r>
            <a:r>
              <a:rPr lang="en-US" sz="2000" dirty="0"/>
              <a:t> acute short-term and long-term </a:t>
            </a:r>
            <a:r>
              <a:rPr lang="en-US" sz="2000" b="1" dirty="0">
                <a:solidFill>
                  <a:schemeClr val="accent1"/>
                </a:solidFill>
              </a:rPr>
              <a:t>pain</a:t>
            </a:r>
          </a:p>
          <a:p>
            <a:pPr marL="285750" indent="-285750">
              <a:buFont typeface="Arial" panose="020B0604020202020204" pitchFamily="34" charset="0"/>
              <a:buChar char="•"/>
            </a:pPr>
            <a:r>
              <a:rPr lang="en-US" sz="2000" dirty="0"/>
              <a:t>Apply knowledge about how </a:t>
            </a:r>
            <a:r>
              <a:rPr lang="en-US" sz="2000" b="1" dirty="0">
                <a:solidFill>
                  <a:srgbClr val="1160A4"/>
                </a:solidFill>
              </a:rPr>
              <a:t>genes </a:t>
            </a:r>
            <a:r>
              <a:rPr lang="en-US" sz="2000" dirty="0"/>
              <a:t>affect a person’s response to medications</a:t>
            </a:r>
          </a:p>
          <a:p>
            <a:pPr marL="285750" indent="-285750">
              <a:buFont typeface="Arial" panose="020B0604020202020204" pitchFamily="34" charset="0"/>
              <a:buChar char="•"/>
            </a:pPr>
            <a:r>
              <a:rPr lang="en-US" sz="2000" dirty="0"/>
              <a:t>Order, monitor, interpret, and verify </a:t>
            </a:r>
            <a:r>
              <a:rPr lang="en-US" sz="2000" b="1" dirty="0">
                <a:solidFill>
                  <a:schemeClr val="accent3"/>
                </a:solidFill>
              </a:rPr>
              <a:t>lab and test results </a:t>
            </a:r>
            <a:r>
              <a:rPr lang="en-US" sz="2000" dirty="0"/>
              <a:t>for various health conditions.</a:t>
            </a:r>
          </a:p>
          <a:p>
            <a:endParaRPr lang="en-US" sz="2000" dirty="0"/>
          </a:p>
          <a:p>
            <a:pPr marL="285750" indent="-285750">
              <a:buFont typeface="Arial" panose="020B0604020202020204" pitchFamily="34" charset="0"/>
              <a:buChar char="•"/>
            </a:pPr>
            <a:endParaRPr lang="en-US" sz="2000" dirty="0"/>
          </a:p>
        </p:txBody>
      </p:sp>
      <p:pic>
        <p:nvPicPr>
          <p:cNvPr id="6" name="Picture 5" descr="A doctor talking to a patient&#10;&#10;AI-generated content may be incorrect.">
            <a:extLst>
              <a:ext uri="{FF2B5EF4-FFF2-40B4-BE49-F238E27FC236}">
                <a16:creationId xmlns:a16="http://schemas.microsoft.com/office/drawing/2014/main" id="{65F6CB66-EE5E-81E6-0AE8-E9C2F8A779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744" y="1514175"/>
            <a:ext cx="4049925" cy="30374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03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FC09A-1570-CD77-B58A-0A96ED293F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F01573-EE89-6DD4-273C-FB1A4D71EAB4}"/>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AA4F7CE7-85B3-3763-632F-85712F4CD784}"/>
              </a:ext>
            </a:extLst>
          </p:cNvPr>
          <p:cNvSpPr txBox="1"/>
          <p:nvPr/>
        </p:nvSpPr>
        <p:spPr>
          <a:xfrm>
            <a:off x="4705273" y="1555225"/>
            <a:ext cx="3886200" cy="2862322"/>
          </a:xfrm>
          <a:prstGeom prst="rect">
            <a:avLst/>
          </a:prstGeom>
          <a:noFill/>
        </p:spPr>
        <p:txBody>
          <a:bodyPr wrap="square" rtlCol="0">
            <a:spAutoFit/>
          </a:bodyPr>
          <a:lstStyle/>
          <a:p>
            <a:pPr marL="285750" indent="-285750">
              <a:buFont typeface="Arial" panose="020B0604020202020204" pitchFamily="34" charset="0"/>
              <a:buChar char="•"/>
            </a:pPr>
            <a:r>
              <a:rPr lang="en-US" sz="2000"/>
              <a:t>Research and develop </a:t>
            </a:r>
            <a:r>
              <a:rPr lang="en-US" sz="2000" b="1">
                <a:solidFill>
                  <a:schemeClr val="accent6">
                    <a:lumMod val="75000"/>
                  </a:schemeClr>
                </a:solidFill>
              </a:rPr>
              <a:t>new medicines</a:t>
            </a:r>
          </a:p>
          <a:p>
            <a:pPr marL="285750" indent="-285750">
              <a:buFont typeface="Arial" panose="020B0604020202020204" pitchFamily="34" charset="0"/>
              <a:buChar char="•"/>
            </a:pPr>
            <a:r>
              <a:rPr lang="en-US" sz="2000"/>
              <a:t>Create </a:t>
            </a:r>
            <a:r>
              <a:rPr lang="en-US" sz="2000" b="1">
                <a:solidFill>
                  <a:schemeClr val="accent3"/>
                </a:solidFill>
              </a:rPr>
              <a:t>personalized</a:t>
            </a:r>
            <a:r>
              <a:rPr lang="en-US" sz="2000"/>
              <a:t> medication plans</a:t>
            </a:r>
          </a:p>
          <a:p>
            <a:pPr marL="285750" indent="-285750">
              <a:buFont typeface="Arial" panose="020B0604020202020204" pitchFamily="34" charset="0"/>
              <a:buChar char="•"/>
            </a:pPr>
            <a:r>
              <a:rPr lang="en-US" sz="2000"/>
              <a:t>Promote </a:t>
            </a:r>
            <a:r>
              <a:rPr lang="en-US" sz="2000" b="1">
                <a:solidFill>
                  <a:schemeClr val="accent5">
                    <a:lumMod val="75000"/>
                  </a:schemeClr>
                </a:solidFill>
              </a:rPr>
              <a:t>public health</a:t>
            </a:r>
            <a:r>
              <a:rPr lang="en-US" sz="2000"/>
              <a:t> (ex.: Stopping the spread of COVID-19)</a:t>
            </a:r>
          </a:p>
          <a:p>
            <a:pPr marL="285750" indent="-285750">
              <a:buFont typeface="Arial" panose="020B0604020202020204" pitchFamily="34" charset="0"/>
              <a:buChar char="•"/>
            </a:pPr>
            <a:r>
              <a:rPr lang="en-US" sz="2000"/>
              <a:t>Manage </a:t>
            </a:r>
            <a:r>
              <a:rPr lang="en-US" sz="2000" b="1">
                <a:solidFill>
                  <a:schemeClr val="accent4"/>
                </a:solidFill>
              </a:rPr>
              <a:t>chronic diseases </a:t>
            </a:r>
            <a:r>
              <a:rPr lang="en-US" sz="2000"/>
              <a:t>(ex.: diabetes, heart failure)</a:t>
            </a:r>
          </a:p>
        </p:txBody>
      </p:sp>
      <p:pic>
        <p:nvPicPr>
          <p:cNvPr id="3" name="Picture 2" descr="A person getting a blood shot&#10;&#10;AI-generated content may be incorrect.">
            <a:extLst>
              <a:ext uri="{FF2B5EF4-FFF2-40B4-BE49-F238E27FC236}">
                <a16:creationId xmlns:a16="http://schemas.microsoft.com/office/drawing/2014/main" id="{2E71C3C5-7300-AAFA-5E32-ABEB3E6E1AF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5493" y="1553692"/>
            <a:ext cx="3667833" cy="2696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33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25A5-E7A1-5578-C561-03DCD48E47E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716382-C074-F6ED-EBCF-D341F53DAAED}"/>
              </a:ext>
            </a:extLst>
          </p:cNvPr>
          <p:cNvSpPr txBox="1"/>
          <p:nvPr/>
        </p:nvSpPr>
        <p:spPr>
          <a:xfrm>
            <a:off x="1125416" y="765233"/>
            <a:ext cx="6547865" cy="1077218"/>
          </a:xfrm>
          <a:prstGeom prst="rect">
            <a:avLst/>
          </a:prstGeom>
          <a:noFill/>
        </p:spPr>
        <p:txBody>
          <a:bodyPr wrap="square" rtlCol="0">
            <a:spAutoFit/>
          </a:bodyPr>
          <a:lstStyle/>
          <a:p>
            <a:pPr algn="ctr"/>
            <a:r>
              <a:rPr lang="en-US" sz="3200" b="1" i="1" dirty="0">
                <a:solidFill>
                  <a:schemeClr val="accent1"/>
                </a:solidFill>
              </a:rPr>
              <a:t>Pharmacists help people live </a:t>
            </a:r>
            <a:r>
              <a:rPr lang="en-US" sz="3200" b="1" i="1" dirty="0">
                <a:solidFill>
                  <a:schemeClr val="accent3"/>
                </a:solidFill>
              </a:rPr>
              <a:t>better</a:t>
            </a:r>
            <a:r>
              <a:rPr lang="en-US" sz="3200" b="1" i="1" dirty="0">
                <a:solidFill>
                  <a:schemeClr val="accent1"/>
                </a:solidFill>
              </a:rPr>
              <a:t>, </a:t>
            </a:r>
            <a:r>
              <a:rPr lang="en-US" sz="3200" b="1" i="1" dirty="0">
                <a:solidFill>
                  <a:schemeClr val="accent5">
                    <a:lumMod val="75000"/>
                  </a:schemeClr>
                </a:solidFill>
              </a:rPr>
              <a:t>healthier</a:t>
            </a:r>
            <a:r>
              <a:rPr lang="en-US" sz="3200" b="1" i="1" dirty="0">
                <a:solidFill>
                  <a:schemeClr val="accent1"/>
                </a:solidFill>
              </a:rPr>
              <a:t> lives.</a:t>
            </a:r>
            <a:r>
              <a:rPr lang="en-US" sz="3200" b="1" dirty="0">
                <a:solidFill>
                  <a:schemeClr val="accent1"/>
                </a:solidFill>
                <a:latin typeface="+mj-lt"/>
              </a:rPr>
              <a:t> </a:t>
            </a:r>
          </a:p>
        </p:txBody>
      </p:sp>
      <p:sp>
        <p:nvSpPr>
          <p:cNvPr id="2" name="TextBox 7">
            <a:extLst>
              <a:ext uri="{FF2B5EF4-FFF2-40B4-BE49-F238E27FC236}">
                <a16:creationId xmlns:a16="http://schemas.microsoft.com/office/drawing/2014/main" id="{24BA8B10-C72C-59C8-42B0-B9448CCBA038}"/>
              </a:ext>
            </a:extLst>
          </p:cNvPr>
          <p:cNvSpPr txBox="1"/>
          <p:nvPr/>
        </p:nvSpPr>
        <p:spPr>
          <a:xfrm>
            <a:off x="0" y="4730198"/>
            <a:ext cx="680284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t>Video used with permission. American Society of Health-System Pharmacists. Your Pharmacist Video Campaign. 2025. Available at: </a:t>
            </a:r>
            <a:r>
              <a:rPr lang="en-US" sz="1050" i="1" dirty="0">
                <a:hlinkClick r:id="rId4"/>
              </a:rPr>
              <a:t>https://www.yourpharmacist.org/</a:t>
            </a:r>
            <a:r>
              <a:rPr lang="en-US" sz="1050" i="1" dirty="0"/>
              <a:t> </a:t>
            </a:r>
          </a:p>
        </p:txBody>
      </p:sp>
      <p:pic>
        <p:nvPicPr>
          <p:cNvPr id="7" name="Online Media 6" title="We're Your Pharmacist">
            <a:hlinkClick r:id="" action="ppaction://media"/>
            <a:extLst>
              <a:ext uri="{FF2B5EF4-FFF2-40B4-BE49-F238E27FC236}">
                <a16:creationId xmlns:a16="http://schemas.microsoft.com/office/drawing/2014/main" id="{F0492FA3-6A6C-B9E6-AAB7-C52C4A55C9FD}"/>
              </a:ext>
            </a:extLst>
          </p:cNvPr>
          <p:cNvPicPr>
            <a:picLocks noRot="1" noChangeAspect="1"/>
          </p:cNvPicPr>
          <p:nvPr>
            <a:videoFile r:link="rId1"/>
          </p:nvPr>
        </p:nvPicPr>
        <p:blipFill>
          <a:blip r:embed="rId5"/>
          <a:stretch>
            <a:fillRect/>
          </a:stretch>
        </p:blipFill>
        <p:spPr>
          <a:xfrm>
            <a:off x="2230437" y="1842451"/>
            <a:ext cx="4683126" cy="2638381"/>
          </a:xfrm>
          <a:prstGeom prst="rect">
            <a:avLst/>
          </a:prstGeom>
        </p:spPr>
      </p:pic>
    </p:spTree>
    <p:extLst>
      <p:ext uri="{BB962C8B-B14F-4D97-AF65-F5344CB8AC3E}">
        <p14:creationId xmlns:p14="http://schemas.microsoft.com/office/powerpoint/2010/main" val="25045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FA7C7-BCF7-DBB1-CDF8-FE898D45C23A}"/>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2B67F9EC-A8CE-EF7B-D60E-A177C5531E7B}"/>
              </a:ext>
            </a:extLst>
          </p:cNvPr>
          <p:cNvSpPr>
            <a:spLocks noGrp="1"/>
          </p:cNvSpPr>
          <p:nvPr>
            <p:ph type="title"/>
          </p:nvPr>
        </p:nvSpPr>
        <p:spPr>
          <a:xfrm>
            <a:off x="628650" y="781979"/>
            <a:ext cx="7886700" cy="487623"/>
          </a:xfrm>
        </p:spPr>
        <p:txBody>
          <a:bodyPr>
            <a:normAutofit fontScale="90000"/>
          </a:bodyPr>
          <a:lstStyle/>
          <a:p>
            <a:pPr algn="ctr"/>
            <a:r>
              <a:rPr lang="en-US" b="1" dirty="0">
                <a:solidFill>
                  <a:schemeClr val="accent1"/>
                </a:solidFill>
              </a:rPr>
              <a:t>Where do Pharmacists work?</a:t>
            </a:r>
            <a:br>
              <a:rPr lang="en-US" dirty="0">
                <a:solidFill>
                  <a:schemeClr val="accent1"/>
                </a:solidFill>
              </a:rPr>
            </a:br>
            <a:endParaRPr lang="en-US" dirty="0">
              <a:solidFill>
                <a:schemeClr val="accent1"/>
              </a:solidFill>
            </a:endParaRPr>
          </a:p>
        </p:txBody>
      </p:sp>
      <p:sp>
        <p:nvSpPr>
          <p:cNvPr id="2" name="Freeform 2">
            <a:extLst>
              <a:ext uri="{FF2B5EF4-FFF2-40B4-BE49-F238E27FC236}">
                <a16:creationId xmlns:a16="http://schemas.microsoft.com/office/drawing/2014/main" id="{771C9980-0851-34BD-14F0-C74BF63EF367}"/>
              </a:ext>
            </a:extLst>
          </p:cNvPr>
          <p:cNvSpPr/>
          <p:nvPr/>
        </p:nvSpPr>
        <p:spPr>
          <a:xfrm>
            <a:off x="612425" y="1732654"/>
            <a:ext cx="1067025" cy="889343"/>
          </a:xfrm>
          <a:custGeom>
            <a:avLst/>
            <a:gdLst/>
            <a:ahLst/>
            <a:cxnLst/>
            <a:rect l="l" t="t" r="r" b="b"/>
            <a:pathLst>
              <a:path w="2546587" h="2097751">
                <a:moveTo>
                  <a:pt x="0" y="0"/>
                </a:moveTo>
                <a:lnTo>
                  <a:pt x="2546587" y="0"/>
                </a:lnTo>
                <a:lnTo>
                  <a:pt x="2546587" y="2097751"/>
                </a:lnTo>
                <a:lnTo>
                  <a:pt x="0" y="20977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FF2B5EF4-FFF2-40B4-BE49-F238E27FC236}">
                <a16:creationId xmlns:a16="http://schemas.microsoft.com/office/drawing/2014/main" id="{EDCE71BE-BA94-6C64-CA14-F8BA7D4E9D95}"/>
              </a:ext>
            </a:extLst>
          </p:cNvPr>
          <p:cNvSpPr/>
          <p:nvPr/>
        </p:nvSpPr>
        <p:spPr>
          <a:xfrm>
            <a:off x="5806156" y="1678416"/>
            <a:ext cx="893334" cy="893334"/>
          </a:xfrm>
          <a:custGeom>
            <a:avLst/>
            <a:gdLst/>
            <a:ahLst/>
            <a:cxnLst/>
            <a:rect l="l" t="t" r="r" b="b"/>
            <a:pathLst>
              <a:path w="2097751" h="2097751">
                <a:moveTo>
                  <a:pt x="0" y="0"/>
                </a:moveTo>
                <a:lnTo>
                  <a:pt x="2097751" y="0"/>
                </a:lnTo>
                <a:lnTo>
                  <a:pt x="2097751" y="2097751"/>
                </a:lnTo>
                <a:lnTo>
                  <a:pt x="0" y="2097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Freeform 4">
            <a:extLst>
              <a:ext uri="{FF2B5EF4-FFF2-40B4-BE49-F238E27FC236}">
                <a16:creationId xmlns:a16="http://schemas.microsoft.com/office/drawing/2014/main" id="{C5FCBD51-3B91-B060-F433-D942C14E136E}"/>
              </a:ext>
            </a:extLst>
          </p:cNvPr>
          <p:cNvSpPr/>
          <p:nvPr/>
        </p:nvSpPr>
        <p:spPr>
          <a:xfrm>
            <a:off x="2417834" y="1724112"/>
            <a:ext cx="1018220" cy="858702"/>
          </a:xfrm>
          <a:custGeom>
            <a:avLst/>
            <a:gdLst/>
            <a:ahLst/>
            <a:cxnLst/>
            <a:rect l="l" t="t" r="r" b="b"/>
            <a:pathLst>
              <a:path w="2333932" h="1931329">
                <a:moveTo>
                  <a:pt x="0" y="0"/>
                </a:moveTo>
                <a:lnTo>
                  <a:pt x="2333932" y="0"/>
                </a:lnTo>
                <a:lnTo>
                  <a:pt x="2333932" y="1931329"/>
                </a:lnTo>
                <a:lnTo>
                  <a:pt x="0" y="19313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Freeform 5">
            <a:extLst>
              <a:ext uri="{FF2B5EF4-FFF2-40B4-BE49-F238E27FC236}">
                <a16:creationId xmlns:a16="http://schemas.microsoft.com/office/drawing/2014/main" id="{930DF7D9-C63E-07F2-2819-7A44ADCFF44E}"/>
              </a:ext>
            </a:extLst>
          </p:cNvPr>
          <p:cNvSpPr/>
          <p:nvPr/>
        </p:nvSpPr>
        <p:spPr>
          <a:xfrm>
            <a:off x="7382557" y="1747974"/>
            <a:ext cx="893334" cy="858702"/>
          </a:xfrm>
          <a:custGeom>
            <a:avLst/>
            <a:gdLst/>
            <a:ahLst/>
            <a:cxnLst/>
            <a:rect l="l" t="t" r="r" b="b"/>
            <a:pathLst>
              <a:path w="2185379" h="1931329">
                <a:moveTo>
                  <a:pt x="0" y="0"/>
                </a:moveTo>
                <a:lnTo>
                  <a:pt x="2185379" y="0"/>
                </a:lnTo>
                <a:lnTo>
                  <a:pt x="2185379" y="1931329"/>
                </a:lnTo>
                <a:lnTo>
                  <a:pt x="0" y="19313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TextBox 6">
            <a:extLst>
              <a:ext uri="{FF2B5EF4-FFF2-40B4-BE49-F238E27FC236}">
                <a16:creationId xmlns:a16="http://schemas.microsoft.com/office/drawing/2014/main" id="{78BC691D-9426-9B83-F70F-11BB5CC90AEE}"/>
              </a:ext>
            </a:extLst>
          </p:cNvPr>
          <p:cNvSpPr txBox="1"/>
          <p:nvPr/>
        </p:nvSpPr>
        <p:spPr>
          <a:xfrm>
            <a:off x="62761" y="2332926"/>
            <a:ext cx="2166355" cy="639599"/>
          </a:xfrm>
          <a:prstGeom prst="rect">
            <a:avLst/>
          </a:prstGeom>
        </p:spPr>
        <p:txBody>
          <a:bodyPr wrap="square" lIns="0" tIns="0" rIns="0" bIns="0" rtlCol="0" anchor="t">
            <a:spAutoFit/>
          </a:bodyPr>
          <a:lstStyle/>
          <a:p>
            <a:pPr algn="ctr">
              <a:lnSpc>
                <a:spcPts val="5781"/>
              </a:lnSpc>
            </a:pPr>
            <a:r>
              <a:rPr lang="en-US" sz="2000" b="1" dirty="0">
                <a:solidFill>
                  <a:srgbClr val="AA418F"/>
                </a:solidFill>
                <a:latin typeface="Proxima Nova Bold"/>
                <a:ea typeface="Proxima Nova Bold"/>
                <a:cs typeface="Proxima Nova Bold"/>
                <a:sym typeface="Proxima Nova Bold"/>
              </a:rPr>
              <a:t>Community</a:t>
            </a:r>
            <a:endParaRPr lang="en-US" sz="2800" b="1" dirty="0">
              <a:solidFill>
                <a:srgbClr val="AA418F"/>
              </a:solidFill>
              <a:latin typeface="Proxima Nova Bold"/>
              <a:ea typeface="Proxima Nova Bold"/>
              <a:cs typeface="Proxima Nova Bold"/>
              <a:sym typeface="Proxima Nova Bold"/>
            </a:endParaRPr>
          </a:p>
        </p:txBody>
      </p:sp>
      <p:sp>
        <p:nvSpPr>
          <p:cNvPr id="10" name="TextBox 8">
            <a:extLst>
              <a:ext uri="{FF2B5EF4-FFF2-40B4-BE49-F238E27FC236}">
                <a16:creationId xmlns:a16="http://schemas.microsoft.com/office/drawing/2014/main" id="{617F4462-1535-9BBB-7DE0-2CBE68D0FBA6}"/>
              </a:ext>
            </a:extLst>
          </p:cNvPr>
          <p:cNvSpPr txBox="1"/>
          <p:nvPr/>
        </p:nvSpPr>
        <p:spPr>
          <a:xfrm>
            <a:off x="5454103" y="2650173"/>
            <a:ext cx="1597440" cy="615553"/>
          </a:xfrm>
          <a:prstGeom prst="rect">
            <a:avLst/>
          </a:prstGeom>
        </p:spPr>
        <p:txBody>
          <a:bodyPr wrap="square" lIns="0" tIns="0" rIns="0" bIns="0" rtlCol="0" anchor="t">
            <a:spAutoFit/>
          </a:bodyPr>
          <a:lstStyle/>
          <a:p>
            <a:pPr algn="ctr"/>
            <a:r>
              <a:rPr lang="en-US" sz="2000" b="1" dirty="0">
                <a:solidFill>
                  <a:srgbClr val="36609E"/>
                </a:solidFill>
                <a:latin typeface="Proxima Nova Bold"/>
                <a:ea typeface="Proxima Nova Bold"/>
                <a:cs typeface="Proxima Nova Bold"/>
                <a:sym typeface="Proxima Nova Bold"/>
              </a:rPr>
              <a:t>Industry or Government</a:t>
            </a:r>
          </a:p>
        </p:txBody>
      </p:sp>
      <p:sp>
        <p:nvSpPr>
          <p:cNvPr id="14" name="TextBox 10">
            <a:extLst>
              <a:ext uri="{FF2B5EF4-FFF2-40B4-BE49-F238E27FC236}">
                <a16:creationId xmlns:a16="http://schemas.microsoft.com/office/drawing/2014/main" id="{37E35EC5-21E2-4956-EDCF-95FAAC542FC7}"/>
              </a:ext>
            </a:extLst>
          </p:cNvPr>
          <p:cNvSpPr txBox="1"/>
          <p:nvPr/>
        </p:nvSpPr>
        <p:spPr>
          <a:xfrm>
            <a:off x="1842794" y="2653878"/>
            <a:ext cx="2168300" cy="615553"/>
          </a:xfrm>
          <a:prstGeom prst="rect">
            <a:avLst/>
          </a:prstGeom>
        </p:spPr>
        <p:txBody>
          <a:bodyPr wrap="square" lIns="0" tIns="0" rIns="0" bIns="0" rtlCol="0" anchor="t">
            <a:spAutoFit/>
          </a:bodyPr>
          <a:lstStyle/>
          <a:p>
            <a:pPr algn="ctr"/>
            <a:r>
              <a:rPr lang="en-US" sz="2000" b="1" dirty="0">
                <a:solidFill>
                  <a:srgbClr val="EEBE7B"/>
                </a:solidFill>
                <a:latin typeface="Proxima Nova Bold"/>
                <a:ea typeface="Proxima Nova Bold"/>
                <a:cs typeface="Proxima Nova Bold"/>
                <a:sym typeface="Proxima Nova Bold"/>
              </a:rPr>
              <a:t>Hospital or Clinics</a:t>
            </a:r>
          </a:p>
        </p:txBody>
      </p:sp>
      <p:sp>
        <p:nvSpPr>
          <p:cNvPr id="17" name="TextBox 12">
            <a:extLst>
              <a:ext uri="{FF2B5EF4-FFF2-40B4-BE49-F238E27FC236}">
                <a16:creationId xmlns:a16="http://schemas.microsoft.com/office/drawing/2014/main" id="{94FA5E61-E388-68F7-5410-E72DD99EF312}"/>
              </a:ext>
            </a:extLst>
          </p:cNvPr>
          <p:cNvSpPr txBox="1"/>
          <p:nvPr/>
        </p:nvSpPr>
        <p:spPr>
          <a:xfrm>
            <a:off x="7129341" y="2553286"/>
            <a:ext cx="1372671" cy="404663"/>
          </a:xfrm>
          <a:prstGeom prst="rect">
            <a:avLst/>
          </a:prstGeom>
        </p:spPr>
        <p:txBody>
          <a:bodyPr wrap="square" lIns="0" tIns="0" rIns="0" bIns="0" rtlCol="0" anchor="t">
            <a:spAutoFit/>
          </a:bodyPr>
          <a:lstStyle/>
          <a:p>
            <a:pPr algn="ctr">
              <a:lnSpc>
                <a:spcPts val="3633"/>
              </a:lnSpc>
            </a:pPr>
            <a:r>
              <a:rPr lang="en-US" sz="2000" b="1" dirty="0">
                <a:solidFill>
                  <a:srgbClr val="75CABD"/>
                </a:solidFill>
                <a:latin typeface="Proxima Nova Bold"/>
                <a:ea typeface="Proxima Nova Bold"/>
                <a:cs typeface="Proxima Nova Bold"/>
                <a:sym typeface="Proxima Nova Bold"/>
              </a:rPr>
              <a:t>Telehealth</a:t>
            </a:r>
          </a:p>
        </p:txBody>
      </p:sp>
      <p:pic>
        <p:nvPicPr>
          <p:cNvPr id="28" name="Graphic 27">
            <a:extLst>
              <a:ext uri="{FF2B5EF4-FFF2-40B4-BE49-F238E27FC236}">
                <a16:creationId xmlns:a16="http://schemas.microsoft.com/office/drawing/2014/main" id="{8211F898-9DF3-FEE6-6F87-2D4CA31BC2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74438" y="1681637"/>
            <a:ext cx="893334" cy="893334"/>
          </a:xfrm>
          <a:prstGeom prst="rect">
            <a:avLst/>
          </a:prstGeom>
        </p:spPr>
      </p:pic>
      <p:sp>
        <p:nvSpPr>
          <p:cNvPr id="29" name="TextBox 28">
            <a:extLst>
              <a:ext uri="{FF2B5EF4-FFF2-40B4-BE49-F238E27FC236}">
                <a16:creationId xmlns:a16="http://schemas.microsoft.com/office/drawing/2014/main" id="{EA209290-57F6-7611-39D7-F6B777DDA3A2}"/>
              </a:ext>
            </a:extLst>
          </p:cNvPr>
          <p:cNvSpPr txBox="1"/>
          <p:nvPr/>
        </p:nvSpPr>
        <p:spPr>
          <a:xfrm>
            <a:off x="3865904" y="2652725"/>
            <a:ext cx="1510401" cy="615553"/>
          </a:xfrm>
          <a:prstGeom prst="rect">
            <a:avLst/>
          </a:prstGeom>
        </p:spPr>
        <p:txBody>
          <a:bodyPr wrap="square" lIns="0" tIns="0" rIns="0" bIns="0" rtlCol="0" anchor="t">
            <a:spAutoFit/>
          </a:bodyPr>
          <a:lstStyle/>
          <a:p>
            <a:pPr algn="ctr"/>
            <a:r>
              <a:rPr lang="en-US" sz="2000" b="1" dirty="0">
                <a:solidFill>
                  <a:srgbClr val="AA418F"/>
                </a:solidFill>
                <a:latin typeface="Proxima Nova Bold"/>
                <a:ea typeface="Proxima Nova Bold"/>
                <a:cs typeface="Proxima Nova Bold"/>
                <a:sym typeface="Proxima Nova Bold"/>
              </a:rPr>
              <a:t>Research Labs</a:t>
            </a:r>
            <a:endParaRPr lang="en-US" sz="2800" b="1" dirty="0">
              <a:solidFill>
                <a:srgbClr val="AA418F"/>
              </a:solidFill>
              <a:latin typeface="Proxima Nova Bold"/>
              <a:ea typeface="Proxima Nova Bold"/>
              <a:cs typeface="Proxima Nova Bold"/>
              <a:sym typeface="Proxima Nova Bold"/>
            </a:endParaRPr>
          </a:p>
        </p:txBody>
      </p:sp>
    </p:spTree>
    <p:extLst>
      <p:ext uri="{BB962C8B-B14F-4D97-AF65-F5344CB8AC3E}">
        <p14:creationId xmlns:p14="http://schemas.microsoft.com/office/powerpoint/2010/main" val="3978881537"/>
      </p:ext>
    </p:extLst>
  </p:cSld>
  <p:clrMapOvr>
    <a:masterClrMapping/>
  </p:clrMapOvr>
</p:sld>
</file>

<file path=ppt/theme/theme1.xml><?xml version="1.0" encoding="utf-8"?>
<a:theme xmlns:a="http://schemas.openxmlformats.org/drawingml/2006/main" name="Pharm4me - Teal">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2.xml><?xml version="1.0" encoding="utf-8"?>
<a:theme xmlns:a="http://schemas.openxmlformats.org/drawingml/2006/main" name="2_Pharm4me - Blue">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3.xml><?xml version="1.0" encoding="utf-8"?>
<a:theme xmlns:a="http://schemas.openxmlformats.org/drawingml/2006/main" name="3_Pharm4me - Pink">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4.xml><?xml version="1.0" encoding="utf-8"?>
<a:theme xmlns:a="http://schemas.openxmlformats.org/drawingml/2006/main" name="4_Pharm4me - Green">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5.xml><?xml version="1.0" encoding="utf-8"?>
<a:theme xmlns:a="http://schemas.openxmlformats.org/drawingml/2006/main" name="5_Pharm4me - Yellow">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d60982-4516-412d-bff1-9ad064f9bc78" xsi:nil="true"/>
    <lcf76f155ced4ddcb4097134ff3c332f xmlns="86d92770-2c38-4b0d-a7fe-d6f94ca2c719">
      <Terms xmlns="http://schemas.microsoft.com/office/infopath/2007/PartnerControls"/>
    </lcf76f155ced4ddcb4097134ff3c332f>
    <SharedWithUsers xmlns="02217bdf-fc03-4208-830c-4824b835e77d">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744E908C528A48AD84B75F43CEC86B" ma:contentTypeVersion="18" ma:contentTypeDescription="Create a new document." ma:contentTypeScope="" ma:versionID="9ca558f2af02dfd133ba8705abf9a8e0">
  <xsd:schema xmlns:xsd="http://www.w3.org/2001/XMLSchema" xmlns:xs="http://www.w3.org/2001/XMLSchema" xmlns:p="http://schemas.microsoft.com/office/2006/metadata/properties" xmlns:ns2="86d92770-2c38-4b0d-a7fe-d6f94ca2c719" xmlns:ns3="02217bdf-fc03-4208-830c-4824b835e77d" xmlns:ns4="b2d60982-4516-412d-bff1-9ad064f9bc78" targetNamespace="http://schemas.microsoft.com/office/2006/metadata/properties" ma:root="true" ma:fieldsID="fd233d70299febd955a71b1309ac82fd" ns2:_="" ns3:_="" ns4:_="">
    <xsd:import namespace="86d92770-2c38-4b0d-a7fe-d6f94ca2c719"/>
    <xsd:import namespace="02217bdf-fc03-4208-830c-4824b835e77d"/>
    <xsd:import namespace="b2d60982-4516-412d-bff1-9ad064f9bc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92770-2c38-4b0d-a7fe-d6f94ca2c7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aeb277-6821-430a-8650-b85d591c17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217bdf-fc03-4208-830c-4824b835e77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d60982-4516-412d-bff1-9ad064f9bc7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19ab593-b6c2-4187-b32f-420a4307f2ac}" ma:internalName="TaxCatchAll" ma:showField="CatchAllData" ma:web="b2d60982-4516-412d-bff1-9ad064f9bc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83CFBC-CA9D-4A63-BE49-90DF917C78C1}">
  <ds:schemaRefs>
    <ds:schemaRef ds:uri="http://schemas.microsoft.com/sharepoint/v3/contenttype/forms"/>
  </ds:schemaRefs>
</ds:datastoreItem>
</file>

<file path=customXml/itemProps2.xml><?xml version="1.0" encoding="utf-8"?>
<ds:datastoreItem xmlns:ds="http://schemas.openxmlformats.org/officeDocument/2006/customXml" ds:itemID="{712E60E9-4082-4D4F-8DA4-540FDD15826F}">
  <ds:schemaRefs>
    <ds:schemaRef ds:uri="http://purl.org/dc/dcmitype/"/>
    <ds:schemaRef ds:uri="http://schemas.microsoft.com/office/2006/documentManagement/types"/>
    <ds:schemaRef ds:uri="http://schemas.microsoft.com/office/infopath/2007/PartnerControls"/>
    <ds:schemaRef ds:uri="86d92770-2c38-4b0d-a7fe-d6f94ca2c719"/>
    <ds:schemaRef ds:uri="http://purl.org/dc/terms/"/>
    <ds:schemaRef ds:uri="http://schemas.openxmlformats.org/package/2006/metadata/core-properties"/>
    <ds:schemaRef ds:uri="http://www.w3.org/XML/1998/namespace"/>
    <ds:schemaRef ds:uri="http://schemas.microsoft.com/office/2006/metadata/properties"/>
    <ds:schemaRef ds:uri="b2d60982-4516-412d-bff1-9ad064f9bc78"/>
    <ds:schemaRef ds:uri="02217bdf-fc03-4208-830c-4824b835e77d"/>
    <ds:schemaRef ds:uri="http://purl.org/dc/elements/1.1/"/>
  </ds:schemaRefs>
</ds:datastoreItem>
</file>

<file path=customXml/itemProps3.xml><?xml version="1.0" encoding="utf-8"?>
<ds:datastoreItem xmlns:ds="http://schemas.openxmlformats.org/officeDocument/2006/customXml" ds:itemID="{6B41E862-C898-4B6B-B5A5-9DB5E20AE178}">
  <ds:schemaRefs>
    <ds:schemaRef ds:uri="02217bdf-fc03-4208-830c-4824b835e77d"/>
    <ds:schemaRef ds:uri="86d92770-2c38-4b0d-a7fe-d6f94ca2c719"/>
    <ds:schemaRef ds:uri="b2d60982-4516-412d-bff1-9ad064f9bc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Pharm4me - Teal</Template>
  <TotalTime>121</TotalTime>
  <Words>2601</Words>
  <Application>Microsoft Office PowerPoint</Application>
  <PresentationFormat>On-screen Show (16:9)</PresentationFormat>
  <Paragraphs>266</Paragraphs>
  <Slides>26</Slides>
  <Notes>21</Notes>
  <HiddenSlides>2</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26</vt:i4>
      </vt:variant>
    </vt:vector>
  </HeadingPairs>
  <TitlesOfParts>
    <vt:vector size="44" baseType="lpstr">
      <vt:lpstr>Aptos</vt:lpstr>
      <vt:lpstr>Aptos Display</vt:lpstr>
      <vt:lpstr>Aptos SemiBold</vt:lpstr>
      <vt:lpstr>Arial</vt:lpstr>
      <vt:lpstr>Arial Bold</vt:lpstr>
      <vt:lpstr>Calibri</vt:lpstr>
      <vt:lpstr>Proxima Nova Bold</vt:lpstr>
      <vt:lpstr>ProximaNova</vt:lpstr>
      <vt:lpstr>ProximaNova-Bold</vt:lpstr>
      <vt:lpstr>ProximaNova-Semibold</vt:lpstr>
      <vt:lpstr>Source Sans Pro Web</vt:lpstr>
      <vt:lpstr>Times New Roman</vt:lpstr>
      <vt:lpstr>Verdana</vt:lpstr>
      <vt:lpstr>Pharm4me - Teal</vt:lpstr>
      <vt:lpstr>2_Pharm4me - Blue</vt:lpstr>
      <vt:lpstr>3_Pharm4me - Pink</vt:lpstr>
      <vt:lpstr>4_Pharm4me - Green</vt:lpstr>
      <vt:lpstr>5_Pharm4me - Yellow</vt:lpstr>
      <vt:lpstr>How to Use This Pharm4Me Presentation</vt:lpstr>
      <vt:lpstr>Introduction to Pharmacy and Pharmacy Careers </vt:lpstr>
      <vt:lpstr>Introduce yourself…</vt:lpstr>
      <vt:lpstr>PowerPoint Presentation</vt:lpstr>
      <vt:lpstr>PowerPoint Presentation</vt:lpstr>
      <vt:lpstr>PowerPoint Presentation</vt:lpstr>
      <vt:lpstr>PowerPoint Presentation</vt:lpstr>
      <vt:lpstr>PowerPoint Presentation</vt:lpstr>
      <vt:lpstr>Where do Pharmacists work? </vt:lpstr>
      <vt:lpstr>Specialty Areas</vt:lpstr>
      <vt:lpstr>Pharmaceutical Scientists</vt:lpstr>
      <vt:lpstr>Take the Pharmacy Career Quiz</vt:lpstr>
      <vt:lpstr>How to become a Pharmacist</vt:lpstr>
      <vt:lpstr>Common Prerequisites</vt:lpstr>
      <vt:lpstr>Pharmacy Admission Fast Facts</vt:lpstr>
      <vt:lpstr>What Can You Do Now?</vt:lpstr>
      <vt:lpstr>Pharmacy Technicians</vt:lpstr>
      <vt:lpstr>PowerPoint Presentation</vt:lpstr>
      <vt:lpstr>Pharmacy Trivia</vt:lpstr>
      <vt:lpstr>Pharmacy Trivia</vt:lpstr>
      <vt:lpstr>Pharmacy Trivia</vt:lpstr>
      <vt:lpstr>Pharmacy Trivia</vt:lpstr>
      <vt:lpstr>Pharmacy Trivia</vt:lpstr>
      <vt:lpstr>Pharmacy Trivia</vt:lpstr>
      <vt:lpstr>Check out these great resources!</vt:lpstr>
      <vt:lpstr>Looking for hands-on activities to add to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Billi French</dc:creator>
  <cp:lastModifiedBy>Danielle Stubbs</cp:lastModifiedBy>
  <cp:revision>2</cp:revision>
  <dcterms:created xsi:type="dcterms:W3CDTF">2024-12-19T14:18:20Z</dcterms:created>
  <dcterms:modified xsi:type="dcterms:W3CDTF">2025-04-15T19:48:33Z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0x01010064744E908C528A48AD84B75F43CEC86B</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{"FileActivityType":"9","FileActivityTimeStamp":"2025-02-14T22:07:02.443Z","FileActivityUsersOnPage":[{"DisplayName":"Danielle Stubbs","Id":"dstubbs@aacp.org"},{"DisplayName":"Susan Staggs Vos","Id":"ssvos@aacp.org"},{"DisplayName":"Danielle Stubbs","Id":"dstubbs@aacp.org"}],"FileActivityNavigationId":null}</vt:lpwstr>
  </property>
</Properties>
</file>