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7_80D19E99.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4"/>
    <p:sldMasterId id="2147483791" r:id="rId5"/>
    <p:sldMasterId id="2147483796" r:id="rId6"/>
    <p:sldMasterId id="2147483801" r:id="rId7"/>
    <p:sldMasterId id="2147483806" r:id="rId8"/>
  </p:sldMasterIdLst>
  <p:notesMasterIdLst>
    <p:notesMasterId r:id="rId26"/>
  </p:notesMasterIdLst>
  <p:sldIdLst>
    <p:sldId id="275" r:id="rId9"/>
    <p:sldId id="256" r:id="rId10"/>
    <p:sldId id="258" r:id="rId11"/>
    <p:sldId id="273" r:id="rId12"/>
    <p:sldId id="257" r:id="rId13"/>
    <p:sldId id="259" r:id="rId14"/>
    <p:sldId id="272" r:id="rId15"/>
    <p:sldId id="263" r:id="rId16"/>
    <p:sldId id="265" r:id="rId17"/>
    <p:sldId id="264" r:id="rId18"/>
    <p:sldId id="276" r:id="rId19"/>
    <p:sldId id="274" r:id="rId20"/>
    <p:sldId id="266" r:id="rId21"/>
    <p:sldId id="267" r:id="rId22"/>
    <p:sldId id="268" r:id="rId23"/>
    <p:sldId id="269" r:id="rId24"/>
    <p:sldId id="270"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8AB903-8E87-80F6-9F43-451B3A55356F}" name="Danielle Stubbs" initials="DS" userId="S::DStubbs@aacp.org::19de6ba6-df51-4ffe-8900-65e599278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83D2E3"/>
    <a:srgbClr val="1361A5"/>
    <a:srgbClr val="078096"/>
    <a:srgbClr val="1160A4"/>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A991D8-6D2D-4757-B23D-00DFC957A824}" v="675" dt="2025-04-14T21:03:20.268"/>
    <p1510:client id="{FFF77360-5D95-8D5D-F43B-05E1CD3BFC5A}" v="30" dt="2025-04-15T19:38:58.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07_80D19E99.xml><?xml version="1.0" encoding="utf-8"?>
<p188:cmLst xmlns:a="http://schemas.openxmlformats.org/drawingml/2006/main" xmlns:r="http://schemas.openxmlformats.org/officeDocument/2006/relationships" xmlns:p188="http://schemas.microsoft.com/office/powerpoint/2018/8/main">
  <p188:cm id="{3FACCF6C-B957-4AF7-A738-FAA833DCED27}" authorId="{888AB903-8E87-80F6-9F43-451B3A55356F}" status="resolved" created="2025-02-19T20:43:29.239" complete="100000">
    <pc:sldMkLst xmlns:pc="http://schemas.microsoft.com/office/powerpoint/2013/main/command">
      <pc:docMk/>
      <pc:sldMk cId="2161221273" sldId="263"/>
    </pc:sldMkLst>
    <p188:txBody>
      <a:bodyPr/>
      <a:lstStyle/>
      <a:p>
        <a:r>
          <a:rPr lang="en-US"/>
          <a:t>Add inhaler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A39A7-56A7-4415-97C2-1891B3D8C4BB}"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6BFC4-9D4F-4344-BE74-ABBCFD649EDC}" type="slidenum">
              <a:rPr lang="en-US" smtClean="0"/>
              <a:t>‹#›</a:t>
            </a:fld>
            <a:endParaRPr lang="en-US"/>
          </a:p>
        </p:txBody>
      </p:sp>
    </p:spTree>
    <p:extLst>
      <p:ext uri="{BB962C8B-B14F-4D97-AF65-F5344CB8AC3E}">
        <p14:creationId xmlns:p14="http://schemas.microsoft.com/office/powerpoint/2010/main" val="10133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you take a pill, for example, the medicine first enters your stomach before going into your bloodstream. Your blood carries it all around your body until it reaches the right spot, like a headache, a sore throat, or an infection. Some medicines work quickly, while others take time to build up in your system. That’s why it’s important to take medicine exactly as instructed by a doctor or pharmacist!</a:t>
            </a:r>
          </a:p>
          <a:p>
            <a:endParaRPr lang="en-US"/>
          </a:p>
          <a:p>
            <a:r>
              <a:rPr lang="en-US"/>
              <a:t>Why do you think it’s important to take medicine the right way?</a:t>
            </a:r>
            <a:br>
              <a:rPr lang="en-US"/>
            </a:br>
            <a:r>
              <a:rPr lang="en-US"/>
              <a:t>[Pause for responses]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ptos"/>
              <a:ea typeface="Calibri"/>
              <a:cs typeface="Calibri"/>
            </a:endParaRPr>
          </a:p>
        </p:txBody>
      </p:sp>
      <p:sp>
        <p:nvSpPr>
          <p:cNvPr id="4" name="Slide Number Placeholder 3"/>
          <p:cNvSpPr>
            <a:spLocks noGrp="1"/>
          </p:cNvSpPr>
          <p:nvPr>
            <p:ph type="sldNum" sz="quarter" idx="5"/>
          </p:nvPr>
        </p:nvSpPr>
        <p:spPr/>
        <p:txBody>
          <a:bodyPr/>
          <a:lstStyle/>
          <a:p>
            <a:fld id="{FE36BFC4-9D4F-4344-BE74-ABBCFD649EDC}" type="slidenum">
              <a:rPr lang="en-US" smtClean="0"/>
              <a:t>15</a:t>
            </a:fld>
            <a:endParaRPr lang="en-US"/>
          </a:p>
        </p:txBody>
      </p:sp>
    </p:spTree>
    <p:extLst>
      <p:ext uri="{BB962C8B-B14F-4D97-AF65-F5344CB8AC3E}">
        <p14:creationId xmlns:p14="http://schemas.microsoft.com/office/powerpoint/2010/main" val="144945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 out stickers or certificates] </a:t>
            </a:r>
          </a:p>
          <a:p>
            <a:r>
              <a:rPr lang="en-US"/>
              <a:t>Great job today! Who thinks they might want to be a pharmacist when they grow up? Thank you for learning with me today!</a:t>
            </a:r>
          </a:p>
          <a:p>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FE36BFC4-9D4F-4344-BE74-ABBCFD649EDC}" type="slidenum">
              <a:rPr lang="en-US" smtClean="0"/>
              <a:t>16</a:t>
            </a:fld>
            <a:endParaRPr lang="en-US"/>
          </a:p>
        </p:txBody>
      </p:sp>
    </p:spTree>
    <p:extLst>
      <p:ext uri="{BB962C8B-B14F-4D97-AF65-F5344CB8AC3E}">
        <p14:creationId xmlns:p14="http://schemas.microsoft.com/office/powerpoint/2010/main" val="423429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Has anyone ever been to a pharmacy before? What do you think a pharmacy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[pause for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A pharmacy is a place where people get medicine when they are sick or need to feel better. Pharmacists work there to make sure everyone gets the right medicine and knows how to use it safely.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FE36BFC4-9D4F-4344-BE74-ABBCFD649EDC}" type="slidenum">
              <a:rPr lang="en-US" smtClean="0"/>
              <a:t>5</a:t>
            </a:fld>
            <a:endParaRPr lang="en-US"/>
          </a:p>
        </p:txBody>
      </p:sp>
    </p:spTree>
    <p:extLst>
      <p:ext uri="{BB962C8B-B14F-4D97-AF65-F5344CB8AC3E}">
        <p14:creationId xmlns:p14="http://schemas.microsoft.com/office/powerpoint/2010/main" val="1698768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pharmacist is a person who helps people get the right medicine. They make sure medicine is safe and that people know how to use it. They are like ‘medicine helpers’!  </a:t>
            </a:r>
          </a:p>
          <a:p>
            <a:endParaRPr lang="en-US"/>
          </a:p>
          <a:p>
            <a:r>
              <a:rPr lang="en-US"/>
              <a:t>Can anyone guess what kind of medicines a pharmacist might give to people?</a:t>
            </a:r>
          </a:p>
          <a:p>
            <a:r>
              <a:rPr lang="en-US"/>
              <a:t>[pause for responses]</a:t>
            </a:r>
          </a:p>
          <a:p>
            <a:endParaRPr lang="en-US"/>
          </a:p>
        </p:txBody>
      </p:sp>
      <p:sp>
        <p:nvSpPr>
          <p:cNvPr id="4" name="Slide Number Placeholder 3"/>
          <p:cNvSpPr>
            <a:spLocks noGrp="1"/>
          </p:cNvSpPr>
          <p:nvPr>
            <p:ph type="sldNum" sz="quarter" idx="5"/>
          </p:nvPr>
        </p:nvSpPr>
        <p:spPr/>
        <p:txBody>
          <a:bodyPr/>
          <a:lstStyle/>
          <a:p>
            <a:fld id="{FE36BFC4-9D4F-4344-BE74-ABBCFD649EDC}" type="slidenum">
              <a:rPr lang="en-US" smtClean="0"/>
              <a:t>6</a:t>
            </a:fld>
            <a:endParaRPr lang="en-US"/>
          </a:p>
        </p:txBody>
      </p:sp>
    </p:spTree>
    <p:extLst>
      <p:ext uri="{BB962C8B-B14F-4D97-AF65-F5344CB8AC3E}">
        <p14:creationId xmlns:p14="http://schemas.microsoft.com/office/powerpoint/2010/main" val="118723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are now a pharmacist. I will show you a picture of a remedy, and you have to give it to the right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Really quick, pop quiz: Should we take medicine by ourselves? No! We should only take medicine from a doctor, parent, or pharmacist.</a:t>
            </a:r>
          </a:p>
          <a:p>
            <a:endParaRPr lang="en-US"/>
          </a:p>
        </p:txBody>
      </p:sp>
      <p:sp>
        <p:nvSpPr>
          <p:cNvPr id="4" name="Slide Number Placeholder 3"/>
          <p:cNvSpPr>
            <a:spLocks noGrp="1"/>
          </p:cNvSpPr>
          <p:nvPr>
            <p:ph type="sldNum" sz="quarter" idx="5"/>
          </p:nvPr>
        </p:nvSpPr>
        <p:spPr/>
        <p:txBody>
          <a:bodyPr/>
          <a:lstStyle/>
          <a:p>
            <a:fld id="{FE36BFC4-9D4F-4344-BE74-ABBCFD649EDC}" type="slidenum">
              <a:rPr lang="en-US" smtClean="0"/>
              <a:t>7</a:t>
            </a:fld>
            <a:endParaRPr lang="en-US"/>
          </a:p>
        </p:txBody>
      </p:sp>
    </p:spTree>
    <p:extLst>
      <p:ext uri="{BB962C8B-B14F-4D97-AF65-F5344CB8AC3E}">
        <p14:creationId xmlns:p14="http://schemas.microsoft.com/office/powerpoint/2010/main" val="10983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FE36BFC4-9D4F-4344-BE74-ABBCFD649EDC}" type="slidenum">
              <a:rPr lang="en-US" smtClean="0"/>
              <a:t>8</a:t>
            </a:fld>
            <a:endParaRPr lang="en-US"/>
          </a:p>
        </p:txBody>
      </p:sp>
    </p:spTree>
    <p:extLst>
      <p:ext uri="{BB962C8B-B14F-4D97-AF65-F5344CB8AC3E}">
        <p14:creationId xmlns:p14="http://schemas.microsoft.com/office/powerpoint/2010/main" val="1241539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7813C-DE9B-9238-0CF9-616F0F788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06CFC-4097-6057-A3C7-15D7E932EA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F91D2-DF8A-441C-6420-BD5FB2BA40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D756B2-C85C-3CB3-D73B-69900593E4F5}"/>
              </a:ext>
            </a:extLst>
          </p:cNvPr>
          <p:cNvSpPr>
            <a:spLocks noGrp="1"/>
          </p:cNvSpPr>
          <p:nvPr>
            <p:ph type="sldNum" sz="quarter" idx="5"/>
          </p:nvPr>
        </p:nvSpPr>
        <p:spPr/>
        <p:txBody>
          <a:bodyPr/>
          <a:lstStyle/>
          <a:p>
            <a:fld id="{FE36BFC4-9D4F-4344-BE74-ABBCFD649EDC}" type="slidenum">
              <a:rPr lang="en-US" smtClean="0"/>
              <a:t>9</a:t>
            </a:fld>
            <a:endParaRPr lang="en-US"/>
          </a:p>
        </p:txBody>
      </p:sp>
    </p:spTree>
    <p:extLst>
      <p:ext uri="{BB962C8B-B14F-4D97-AF65-F5344CB8AC3E}">
        <p14:creationId xmlns:p14="http://schemas.microsoft.com/office/powerpoint/2010/main" val="2475046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Pharmacists can work in many different places! Some work in community pharmacies such as CVS, Walgreens or local pharmacies, some work in hospitals or clinics helping doctors, and some work in labs creating new medicine. </a:t>
            </a:r>
          </a:p>
          <a:p>
            <a:r>
              <a:rPr lang="en-US"/>
              <a:t>Basically, anywhere there are medications, there is a place for a pharmacist. </a:t>
            </a:r>
          </a:p>
          <a:p>
            <a:r>
              <a:rPr lang="en-US"/>
              <a:t>Did you know that your pets have their own pharmacist too? That’s right! You can become a veterinary pharmacist and work with animals such as cats and dogs. </a:t>
            </a:r>
          </a:p>
          <a:p>
            <a:r>
              <a:rPr lang="en-US"/>
              <a:t>Who here has a pet? Has your pet ever needed medicine?</a:t>
            </a:r>
          </a:p>
          <a:p>
            <a:r>
              <a:rPr lang="en-US"/>
              <a:t>[pause for responses]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are other important jobs in a pharmacy too! A pharmacy technician helps the pharmacist prepare medicine. A scientist makes new medicines in a lab. A teacher teaches new pharmacists! </a:t>
            </a:r>
          </a:p>
          <a:p>
            <a:endParaRPr lang="en-US"/>
          </a:p>
          <a:p>
            <a:r>
              <a:rPr lang="en-US"/>
              <a:t>Lead the following activity:</a:t>
            </a:r>
          </a:p>
          <a:p>
            <a:endParaRPr lang="en-US"/>
          </a:p>
          <a:p>
            <a:r>
              <a:rPr lang="en-US"/>
              <a:t>Role Rotation</a:t>
            </a:r>
          </a:p>
          <a:p>
            <a:endParaRPr lang="en-US"/>
          </a:p>
          <a:p>
            <a:r>
              <a:rPr lang="en-US"/>
              <a:t>Set up different "career stations" around the room with simple tasks representing different pharmacy jobs (e.g., counting "pills" with beads for a Pharmacy Tech, reading a prescription for a Pharmacist, mixing colored water for a Scientist, </a:t>
            </a:r>
            <a:r>
              <a:rPr lang="en-US" err="1"/>
              <a:t>etc</a:t>
            </a:r>
            <a:r>
              <a:rPr lang="en-US"/>
              <a:t>).</a:t>
            </a:r>
          </a:p>
          <a:p>
            <a:endParaRPr lang="en-US"/>
          </a:p>
          <a:p>
            <a:r>
              <a:rPr lang="en-US"/>
              <a:t>Students rotate through stations, completing a short task and learning about each career.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Becoming a pharmacist takes an exciting journey to become a medicine expert! Here’s how it works:  </a:t>
            </a:r>
          </a:p>
          <a:p>
            <a:endParaRPr lang="en-US"/>
          </a:p>
          <a:p>
            <a:r>
              <a:rPr lang="en-US"/>
              <a:t>1. Finish School – First, you go to school just like now, learning math, science, and reading.  </a:t>
            </a:r>
          </a:p>
          <a:p>
            <a:endParaRPr lang="en-US"/>
          </a:p>
          <a:p>
            <a:r>
              <a:rPr lang="en-US"/>
              <a:t>2. Go to College – After high school, you go to college for about 2 to 4 years to learn more about science and medicine.  </a:t>
            </a:r>
          </a:p>
          <a:p>
            <a:endParaRPr lang="en-US"/>
          </a:p>
          <a:p>
            <a:r>
              <a:rPr lang="en-US"/>
              <a:t>3. Pharmacy School – Next, you go to a special school called pharmacy school for another 3 to 4 years. Here, you learn all about how medicine works and how to help people feel better. You also work with other pharmacists and doctors, nurses, etc. in hospitals or pharmacies to practice and learn.  Did you know there are over 140 pharmacy schools in the US.</a:t>
            </a:r>
          </a:p>
          <a:p>
            <a:endParaRPr lang="en-US"/>
          </a:p>
          <a:p>
            <a:r>
              <a:rPr lang="en-US"/>
              <a:t>5. Big Test - After all that learning, you take a big test. When you pass, you become a licensed pharmacist!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94207" y="1822491"/>
            <a:ext cx="7155587" cy="1102519"/>
          </a:xfrm>
          <a:prstGeom prst="rect">
            <a:avLst/>
          </a:prstGeom>
        </p:spPr>
        <p:txBody>
          <a:bodyPr/>
          <a:lstStyle>
            <a:lvl1pPr algn="ctr">
              <a:defRPr b="1" i="0">
                <a:solidFill>
                  <a:schemeClr val="bg1"/>
                </a:solidFill>
                <a:latin typeface="Aptos" panose="020B0004020202020204" pitchFamily="34" charset="0"/>
              </a:defRPr>
            </a:lvl1pPr>
          </a:lstStyle>
          <a:p>
            <a:r>
              <a:rPr lang="en-US"/>
              <a:t>Title</a:t>
            </a:r>
          </a:p>
        </p:txBody>
      </p:sp>
      <p:sp>
        <p:nvSpPr>
          <p:cNvPr id="11" name="Subtitle 2"/>
          <p:cNvSpPr>
            <a:spLocks noGrp="1"/>
          </p:cNvSpPr>
          <p:nvPr>
            <p:ph type="subTitle" idx="1" hasCustomPrompt="1"/>
          </p:nvPr>
        </p:nvSpPr>
        <p:spPr>
          <a:xfrm>
            <a:off x="994207" y="2925010"/>
            <a:ext cx="7155587" cy="756239"/>
          </a:xfrm>
          <a:prstGeom prst="rect">
            <a:avLst/>
          </a:prstGeom>
        </p:spPr>
        <p:txBody>
          <a:bodyPr/>
          <a:lstStyle>
            <a:lvl1pPr marL="0" indent="0" algn="ctr">
              <a:buNone/>
              <a:defRPr b="1" i="0" baseline="0">
                <a:solidFill>
                  <a:srgbClr val="078096"/>
                </a:solidFill>
                <a:latin typeface="Aptos SemiBold" panose="020B0004020202020204" pitchFamily="34" charset="0"/>
              </a:defRPr>
            </a:lvl1pPr>
          </a:lstStyle>
          <a:p>
            <a:r>
              <a:rPr lang="en-US"/>
              <a:t>Sub Title</a:t>
            </a:r>
          </a:p>
        </p:txBody>
      </p:sp>
    </p:spTree>
    <p:extLst>
      <p:ext uri="{BB962C8B-B14F-4D97-AF65-F5344CB8AC3E}">
        <p14:creationId xmlns:p14="http://schemas.microsoft.com/office/powerpoint/2010/main" val="127861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 with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4AF2E5C-98FB-798C-C565-B9A623E0813E}"/>
              </a:ext>
            </a:extLst>
          </p:cNvPr>
          <p:cNvSpPr>
            <a:spLocks noGrp="1"/>
          </p:cNvSpPr>
          <p:nvPr>
            <p:ph idx="1"/>
          </p:nvPr>
        </p:nvSpPr>
        <p:spPr>
          <a:xfrm>
            <a:off x="628650" y="1369218"/>
            <a:ext cx="7886700" cy="3263504"/>
          </a:xfrm>
          <a:prstGeom prst="rect">
            <a:avLst/>
          </a:prstGeom>
        </p:spPr>
        <p:txBody>
          <a:bodyPr/>
          <a:lstStyle>
            <a:lvl1pPr marL="228600" indent="-228600">
              <a:buClr>
                <a:schemeClr val="accent1"/>
              </a:buClr>
              <a:buSzPct val="100000"/>
              <a:buFontTx/>
              <a:buBlip>
                <a:blip r:embed="rId3"/>
              </a:buBlip>
              <a:defRPr b="0" i="0">
                <a:latin typeface="Aptos" panose="020B0004020202020204" pitchFamily="34" charset="0"/>
              </a:defRPr>
            </a:lvl1pPr>
            <a:lvl2pPr marL="685800" indent="-228600">
              <a:buClr>
                <a:schemeClr val="accent1"/>
              </a:buClr>
              <a:buFontTx/>
              <a:buBlip>
                <a:blip r:embed="rId4"/>
              </a:buBlip>
              <a:defRPr b="0" i="0">
                <a:latin typeface="Aptos" panose="020B0004020202020204" pitchFamily="34" charset="0"/>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857874E3-698A-2E0C-EBCB-B4DC8D5A2101}"/>
              </a:ext>
            </a:extLst>
          </p:cNvPr>
          <p:cNvSpPr>
            <a:spLocks noGrp="1"/>
          </p:cNvSpPr>
          <p:nvPr>
            <p:ph type="title"/>
          </p:nvPr>
        </p:nvSpPr>
        <p:spPr>
          <a:xfrm>
            <a:off x="628650" y="881595"/>
            <a:ext cx="7886700" cy="487623"/>
          </a:xfrm>
          <a:prstGeom prst="rect">
            <a:avLst/>
          </a:prstGeom>
        </p:spPr>
        <p:txBody>
          <a:bodyPr>
            <a:normAutofit/>
          </a:bodyPr>
          <a:lstStyle>
            <a:lvl1pPr>
              <a:defRPr sz="3500" b="1" i="0">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224747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94207" y="1822491"/>
            <a:ext cx="7155587" cy="1102519"/>
          </a:xfrm>
          <a:prstGeom prst="rect">
            <a:avLst/>
          </a:prstGeom>
        </p:spPr>
        <p:txBody>
          <a:bodyPr/>
          <a:lstStyle>
            <a:lvl1pPr algn="ctr">
              <a:defRPr b="1" i="0">
                <a:solidFill>
                  <a:schemeClr val="bg2"/>
                </a:solidFill>
                <a:latin typeface="Aptos" panose="020B0004020202020204" pitchFamily="34" charset="0"/>
              </a:defRPr>
            </a:lvl1pPr>
          </a:lstStyle>
          <a:p>
            <a:r>
              <a:rPr lang="en-US"/>
              <a:t>Title</a:t>
            </a:r>
          </a:p>
        </p:txBody>
      </p:sp>
      <p:sp>
        <p:nvSpPr>
          <p:cNvPr id="11" name="Subtitle 2"/>
          <p:cNvSpPr>
            <a:spLocks noGrp="1"/>
          </p:cNvSpPr>
          <p:nvPr>
            <p:ph type="subTitle" idx="1" hasCustomPrompt="1"/>
          </p:nvPr>
        </p:nvSpPr>
        <p:spPr>
          <a:xfrm>
            <a:off x="994207" y="2925010"/>
            <a:ext cx="7155587" cy="756239"/>
          </a:xfrm>
          <a:prstGeom prst="rect">
            <a:avLst/>
          </a:prstGeom>
        </p:spPr>
        <p:txBody>
          <a:bodyPr/>
          <a:lstStyle>
            <a:lvl1pPr marL="0" indent="0" algn="ctr">
              <a:buNone/>
              <a:defRPr b="1" i="0" baseline="0">
                <a:solidFill>
                  <a:srgbClr val="83D2E3"/>
                </a:solidFill>
                <a:latin typeface="Aptos SemiBold" panose="020B0004020202020204" pitchFamily="34" charset="0"/>
              </a:defRPr>
            </a:lvl1pPr>
          </a:lstStyle>
          <a:p>
            <a:r>
              <a:rPr lang="en-US"/>
              <a:t>Sub Title</a:t>
            </a:r>
          </a:p>
        </p:txBody>
      </p:sp>
    </p:spTree>
    <p:extLst>
      <p:ext uri="{BB962C8B-B14F-4D97-AF65-F5344CB8AC3E}">
        <p14:creationId xmlns:p14="http://schemas.microsoft.com/office/powerpoint/2010/main" val="3696491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9D5C5FB-B556-979C-BD67-4ADC9C5FF2E4}"/>
              </a:ext>
            </a:extLst>
          </p:cNvPr>
          <p:cNvSpPr>
            <a:spLocks noGrp="1"/>
          </p:cNvSpPr>
          <p:nvPr>
            <p:ph idx="1"/>
          </p:nvPr>
        </p:nvSpPr>
        <p:spPr>
          <a:xfrm>
            <a:off x="628650" y="1369218"/>
            <a:ext cx="7886700" cy="3263504"/>
          </a:xfrm>
          <a:prstGeom prst="rect">
            <a:avLst/>
          </a:prstGeom>
        </p:spPr>
        <p:txBody>
          <a:bodyPr/>
          <a:lstStyle>
            <a:lvl1pPr marL="228600" indent="-228600">
              <a:buClr>
                <a:schemeClr val="accent1"/>
              </a:buClr>
              <a:buSzPct val="100000"/>
              <a:buFontTx/>
              <a:buBlip>
                <a:blip r:embed="rId2"/>
              </a:buBlip>
              <a:defRPr b="0" i="0">
                <a:latin typeface="Aptos" panose="020B0004020202020204" pitchFamily="34" charset="0"/>
              </a:defRPr>
            </a:lvl1pPr>
            <a:lvl2pPr marL="685800" indent="-228600">
              <a:buClr>
                <a:schemeClr val="accent1"/>
              </a:buClr>
              <a:buFontTx/>
              <a:buBlip>
                <a:blip r:embed="rId3"/>
              </a:buBlip>
              <a:defRPr b="0" i="0">
                <a:latin typeface="Aptos" panose="020B0004020202020204" pitchFamily="34" charset="0"/>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D5763EA5-5329-CE04-E026-EBF21D139037}"/>
              </a:ext>
            </a:extLst>
          </p:cNvPr>
          <p:cNvSpPr>
            <a:spLocks noGrp="1"/>
          </p:cNvSpPr>
          <p:nvPr>
            <p:ph type="title"/>
          </p:nvPr>
        </p:nvSpPr>
        <p:spPr>
          <a:xfrm>
            <a:off x="628650" y="881595"/>
            <a:ext cx="7886700" cy="487623"/>
          </a:xfrm>
          <a:prstGeom prst="rect">
            <a:avLst/>
          </a:prstGeom>
        </p:spPr>
        <p:txBody>
          <a:bodyPr>
            <a:normAutofit/>
          </a:bodyPr>
          <a:lstStyle>
            <a:lvl1pPr>
              <a:defRPr sz="3500" b="1" i="0">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2290228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3813CF6-56D9-A6AA-2868-E629AD545968}"/>
              </a:ext>
            </a:extLst>
          </p:cNvPr>
          <p:cNvSpPr>
            <a:spLocks noGrp="1"/>
          </p:cNvSpPr>
          <p:nvPr>
            <p:ph type="title"/>
          </p:nvPr>
        </p:nvSpPr>
        <p:spPr>
          <a:xfrm>
            <a:off x="628650" y="881595"/>
            <a:ext cx="7886700" cy="487623"/>
          </a:xfrm>
          <a:prstGeom prst="rect">
            <a:avLst/>
          </a:prstGeom>
        </p:spPr>
        <p:txBody>
          <a:bodyPr>
            <a:normAutofit/>
          </a:bodyPr>
          <a:lstStyle>
            <a:lvl1pPr>
              <a:defRPr sz="3500" b="1" i="0">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2621001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487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 with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9D5C5FB-B556-979C-BD67-4ADC9C5FF2E4}"/>
              </a:ext>
            </a:extLst>
          </p:cNvPr>
          <p:cNvSpPr>
            <a:spLocks noGrp="1"/>
          </p:cNvSpPr>
          <p:nvPr>
            <p:ph idx="1"/>
          </p:nvPr>
        </p:nvSpPr>
        <p:spPr>
          <a:xfrm>
            <a:off x="628650" y="1369218"/>
            <a:ext cx="7886700" cy="3263504"/>
          </a:xfrm>
          <a:prstGeom prst="rect">
            <a:avLst/>
          </a:prstGeom>
        </p:spPr>
        <p:txBody>
          <a:bodyPr/>
          <a:lstStyle>
            <a:lvl1pPr marL="228600" indent="-228600">
              <a:buClr>
                <a:schemeClr val="accent1"/>
              </a:buClr>
              <a:buSzPct val="100000"/>
              <a:buFontTx/>
              <a:buBlip>
                <a:blip r:embed="rId3"/>
              </a:buBlip>
              <a:defRPr b="0" i="0">
                <a:latin typeface="Aptos" panose="020B0004020202020204" pitchFamily="34" charset="0"/>
              </a:defRPr>
            </a:lvl1pPr>
            <a:lvl2pPr marL="685800" indent="-228600">
              <a:buClr>
                <a:schemeClr val="accent1"/>
              </a:buClr>
              <a:buFontTx/>
              <a:buBlip>
                <a:blip r:embed="rId4"/>
              </a:buBlip>
              <a:defRPr b="0" i="0">
                <a:latin typeface="Aptos" panose="020B0004020202020204" pitchFamily="34" charset="0"/>
              </a:defRPr>
            </a:lvl2pPr>
          </a:lstStyle>
          <a:p>
            <a:pPr lvl="0"/>
            <a:r>
              <a:rPr lang="en-US"/>
              <a:t>Click to edit Master text styles</a:t>
            </a:r>
          </a:p>
          <a:p>
            <a:pPr lvl="1"/>
            <a:r>
              <a:rPr lang="en-US"/>
              <a:t>Second level</a:t>
            </a:r>
          </a:p>
        </p:txBody>
      </p:sp>
      <p:sp>
        <p:nvSpPr>
          <p:cNvPr id="3" name="Title 1">
            <a:extLst>
              <a:ext uri="{FF2B5EF4-FFF2-40B4-BE49-F238E27FC236}">
                <a16:creationId xmlns:a16="http://schemas.microsoft.com/office/drawing/2014/main" id="{05ADA469-EDBA-67BC-1436-A56D93E090AC}"/>
              </a:ext>
            </a:extLst>
          </p:cNvPr>
          <p:cNvSpPr>
            <a:spLocks noGrp="1"/>
          </p:cNvSpPr>
          <p:nvPr>
            <p:ph type="title"/>
          </p:nvPr>
        </p:nvSpPr>
        <p:spPr>
          <a:xfrm>
            <a:off x="628650" y="881595"/>
            <a:ext cx="7886700" cy="487623"/>
          </a:xfrm>
          <a:prstGeom prst="rect">
            <a:avLst/>
          </a:prstGeom>
        </p:spPr>
        <p:txBody>
          <a:bodyPr>
            <a:normAutofit/>
          </a:bodyPr>
          <a:lstStyle>
            <a:lvl1pPr>
              <a:defRPr sz="3500" b="1" i="0">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421182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94207" y="1822491"/>
            <a:ext cx="7155587" cy="1102519"/>
          </a:xfrm>
          <a:prstGeom prst="rect">
            <a:avLst/>
          </a:prstGeom>
        </p:spPr>
        <p:txBody>
          <a:bodyPr/>
          <a:lstStyle>
            <a:lvl1pPr algn="ctr">
              <a:defRPr b="1" i="0">
                <a:solidFill>
                  <a:schemeClr val="bg1"/>
                </a:solidFill>
                <a:latin typeface="Aptos" panose="020B0004020202020204" pitchFamily="34" charset="0"/>
              </a:defRPr>
            </a:lvl1pPr>
          </a:lstStyle>
          <a:p>
            <a:r>
              <a:rPr lang="en-US"/>
              <a:t>Title</a:t>
            </a:r>
          </a:p>
        </p:txBody>
      </p:sp>
      <p:sp>
        <p:nvSpPr>
          <p:cNvPr id="11" name="Subtitle 2"/>
          <p:cNvSpPr>
            <a:spLocks noGrp="1"/>
          </p:cNvSpPr>
          <p:nvPr>
            <p:ph type="subTitle" idx="1" hasCustomPrompt="1"/>
          </p:nvPr>
        </p:nvSpPr>
        <p:spPr>
          <a:xfrm>
            <a:off x="994207" y="2925010"/>
            <a:ext cx="7155587" cy="756239"/>
          </a:xfrm>
          <a:prstGeom prst="rect">
            <a:avLst/>
          </a:prstGeom>
        </p:spPr>
        <p:txBody>
          <a:bodyPr/>
          <a:lstStyle>
            <a:lvl1pPr marL="0" indent="0" algn="ctr">
              <a:buNone/>
              <a:defRPr b="1" i="0" baseline="0">
                <a:solidFill>
                  <a:srgbClr val="1361A5"/>
                </a:solidFill>
                <a:latin typeface="Aptos SemiBold" panose="020B0004020202020204" pitchFamily="34" charset="0"/>
              </a:defRPr>
            </a:lvl1pPr>
          </a:lstStyle>
          <a:p>
            <a:r>
              <a:rPr lang="en-US"/>
              <a:t>Sub Title</a:t>
            </a:r>
          </a:p>
        </p:txBody>
      </p:sp>
    </p:spTree>
    <p:extLst>
      <p:ext uri="{BB962C8B-B14F-4D97-AF65-F5344CB8AC3E}">
        <p14:creationId xmlns:p14="http://schemas.microsoft.com/office/powerpoint/2010/main" val="3585855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8"/>
            <a:ext cx="7886700" cy="3263504"/>
          </a:xfrm>
          <a:prstGeom prst="rect">
            <a:avLst/>
          </a:prstGeom>
        </p:spPr>
        <p:txBody>
          <a:bodyPr/>
          <a:lstStyle>
            <a:lvl1pPr marL="228600" indent="-228600">
              <a:buClr>
                <a:schemeClr val="accent1"/>
              </a:buClr>
              <a:buSzPct val="100000"/>
              <a:buFontTx/>
              <a:buBlip>
                <a:blip r:embed="rId2"/>
              </a:buBlip>
              <a:defRPr b="0" i="0">
                <a:latin typeface="Aptos" panose="020B0004020202020204" pitchFamily="34" charset="0"/>
              </a:defRPr>
            </a:lvl1pPr>
            <a:lvl2pPr marL="685800" indent="-228600">
              <a:buClr>
                <a:schemeClr val="accent1"/>
              </a:buClr>
              <a:buFontTx/>
              <a:buBlip>
                <a:blip r:embed="rId3"/>
              </a:buBlip>
              <a:defRPr b="0" i="0">
                <a:latin typeface="Aptos" panose="020B0004020202020204" pitchFamily="34" charset="0"/>
              </a:defRPr>
            </a:lvl2pPr>
          </a:lstStyle>
          <a:p>
            <a:pPr lvl="0"/>
            <a:r>
              <a:rPr lang="en-US"/>
              <a:t>Click to edit Master text styles</a:t>
            </a:r>
          </a:p>
          <a:p>
            <a:pPr lvl="1"/>
            <a:r>
              <a:rPr lang="en-US"/>
              <a:t>Second level</a:t>
            </a:r>
          </a:p>
        </p:txBody>
      </p:sp>
      <p:sp>
        <p:nvSpPr>
          <p:cNvPr id="4" name="Title 1">
            <a:extLst>
              <a:ext uri="{FF2B5EF4-FFF2-40B4-BE49-F238E27FC236}">
                <a16:creationId xmlns:a16="http://schemas.microsoft.com/office/drawing/2014/main" id="{F4E623B6-6841-3CF7-51CB-2A5CC1E851A6}"/>
              </a:ext>
            </a:extLst>
          </p:cNvPr>
          <p:cNvSpPr>
            <a:spLocks noGrp="1"/>
          </p:cNvSpPr>
          <p:nvPr>
            <p:ph type="title"/>
          </p:nvPr>
        </p:nvSpPr>
        <p:spPr>
          <a:xfrm>
            <a:off x="628650" y="866460"/>
            <a:ext cx="7886700" cy="487623"/>
          </a:xfrm>
          <a:prstGeom prst="rect">
            <a:avLst/>
          </a:prstGeom>
        </p:spPr>
        <p:txBody>
          <a:bodyPr>
            <a:normAutofit/>
          </a:bodyPr>
          <a:lstStyle>
            <a:lvl1pPr>
              <a:defRPr sz="3500" b="1" i="0">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16148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053729-31D8-F584-AC5C-E939467D4898}"/>
              </a:ext>
            </a:extLst>
          </p:cNvPr>
          <p:cNvSpPr>
            <a:spLocks noGrp="1"/>
          </p:cNvSpPr>
          <p:nvPr>
            <p:ph type="title"/>
          </p:nvPr>
        </p:nvSpPr>
        <p:spPr>
          <a:xfrm>
            <a:off x="628650" y="866460"/>
            <a:ext cx="7886700" cy="487623"/>
          </a:xfrm>
          <a:prstGeom prst="rect">
            <a:avLst/>
          </a:prstGeom>
        </p:spPr>
        <p:txBody>
          <a:bodyPr>
            <a:normAutofit/>
          </a:bodyPr>
          <a:lstStyle>
            <a:lvl1pPr>
              <a:defRPr sz="3500" b="1" i="0">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4077260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825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CAA807-857F-6790-2A73-B0940BA3DAFA}"/>
              </a:ext>
            </a:extLst>
          </p:cNvPr>
          <p:cNvSpPr>
            <a:spLocks noGrp="1"/>
          </p:cNvSpPr>
          <p:nvPr>
            <p:ph type="title"/>
          </p:nvPr>
        </p:nvSpPr>
        <p:spPr>
          <a:xfrm>
            <a:off x="628650" y="875604"/>
            <a:ext cx="7886700" cy="487623"/>
          </a:xfrm>
          <a:prstGeom prst="rect">
            <a:avLst/>
          </a:prstGeom>
        </p:spPr>
        <p:txBody>
          <a:bodyPr>
            <a:normAutofit/>
          </a:bodyPr>
          <a:lstStyle>
            <a:lvl1pPr>
              <a:defRPr sz="3500" b="1" i="0">
                <a:latin typeface="Aptos"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EAFDD684-47C6-B08C-D456-754DEE8CEAB9}"/>
              </a:ext>
            </a:extLst>
          </p:cNvPr>
          <p:cNvSpPr>
            <a:spLocks noGrp="1"/>
          </p:cNvSpPr>
          <p:nvPr>
            <p:ph idx="1"/>
          </p:nvPr>
        </p:nvSpPr>
        <p:spPr>
          <a:xfrm>
            <a:off x="628650" y="1369218"/>
            <a:ext cx="7886700" cy="3263504"/>
          </a:xfrm>
          <a:prstGeom prst="rect">
            <a:avLst/>
          </a:prstGeom>
        </p:spPr>
        <p:txBody>
          <a:bodyPr/>
          <a:lstStyle>
            <a:lvl1pPr marL="228600" indent="-228600">
              <a:buClr>
                <a:schemeClr val="accent1"/>
              </a:buClr>
              <a:buSzPct val="100000"/>
              <a:buFontTx/>
              <a:buBlip>
                <a:blip r:embed="rId3"/>
              </a:buBlip>
              <a:defRPr b="0" i="0">
                <a:latin typeface="Aptos" panose="020B0004020202020204" pitchFamily="34" charset="0"/>
              </a:defRPr>
            </a:lvl1pPr>
            <a:lvl2pPr marL="685800" indent="-228600">
              <a:buClr>
                <a:schemeClr val="accent1"/>
              </a:buClr>
              <a:buFontTx/>
              <a:buBlip>
                <a:blip r:embed="rId4"/>
              </a:buBlip>
              <a:defRPr b="0" i="0">
                <a:latin typeface="Aptos" panose="020B000402020202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68676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 with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8"/>
            <a:ext cx="7886700" cy="3263504"/>
          </a:xfrm>
          <a:prstGeom prst="rect">
            <a:avLst/>
          </a:prstGeom>
        </p:spPr>
        <p:txBody>
          <a:bodyPr/>
          <a:lstStyle>
            <a:lvl1pPr marL="228600" indent="-228600">
              <a:buClr>
                <a:schemeClr val="accent1"/>
              </a:buClr>
              <a:buSzPct val="100000"/>
              <a:buFontTx/>
              <a:buBlip>
                <a:blip r:embed="rId3"/>
              </a:buBlip>
              <a:defRPr b="0" i="0">
                <a:latin typeface="Aptos" panose="020B0004020202020204" pitchFamily="34" charset="0"/>
              </a:defRPr>
            </a:lvl1pPr>
            <a:lvl2pPr marL="685800" indent="-228600">
              <a:buClr>
                <a:schemeClr val="accent1"/>
              </a:buClr>
              <a:buFontTx/>
              <a:buBlip>
                <a:blip r:embed="rId4"/>
              </a:buBlip>
              <a:defRPr b="0" i="0">
                <a:latin typeface="Aptos" panose="020B0004020202020204" pitchFamily="34" charset="0"/>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ABB837B-A498-8863-5BB1-F44D8A69CDBE}"/>
              </a:ext>
            </a:extLst>
          </p:cNvPr>
          <p:cNvSpPr>
            <a:spLocks noGrp="1"/>
          </p:cNvSpPr>
          <p:nvPr>
            <p:ph type="title"/>
          </p:nvPr>
        </p:nvSpPr>
        <p:spPr>
          <a:xfrm>
            <a:off x="628650" y="866460"/>
            <a:ext cx="7886700" cy="487623"/>
          </a:xfrm>
          <a:prstGeom prst="rect">
            <a:avLst/>
          </a:prstGeom>
        </p:spPr>
        <p:txBody>
          <a:bodyPr>
            <a:normAutofit/>
          </a:bodyPr>
          <a:lstStyle>
            <a:lvl1pPr>
              <a:defRPr sz="3500" b="1" i="0">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1128705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94207" y="1822491"/>
            <a:ext cx="7155587" cy="1102519"/>
          </a:xfrm>
          <a:prstGeom prst="rect">
            <a:avLst/>
          </a:prstGeom>
        </p:spPr>
        <p:txBody>
          <a:bodyPr/>
          <a:lstStyle>
            <a:lvl1pPr algn="ctr">
              <a:defRPr b="1" i="0">
                <a:solidFill>
                  <a:schemeClr val="bg1"/>
                </a:solidFill>
                <a:latin typeface="Aptos" panose="020B0004020202020204" pitchFamily="34" charset="0"/>
              </a:defRPr>
            </a:lvl1pPr>
          </a:lstStyle>
          <a:p>
            <a:r>
              <a:rPr lang="en-US"/>
              <a:t>Title</a:t>
            </a:r>
          </a:p>
        </p:txBody>
      </p:sp>
      <p:sp>
        <p:nvSpPr>
          <p:cNvPr id="11" name="Subtitle 2"/>
          <p:cNvSpPr>
            <a:spLocks noGrp="1"/>
          </p:cNvSpPr>
          <p:nvPr>
            <p:ph type="subTitle" idx="1" hasCustomPrompt="1"/>
          </p:nvPr>
        </p:nvSpPr>
        <p:spPr>
          <a:xfrm>
            <a:off x="994207" y="2925010"/>
            <a:ext cx="7155587" cy="756239"/>
          </a:xfrm>
          <a:prstGeom prst="rect">
            <a:avLst/>
          </a:prstGeom>
        </p:spPr>
        <p:txBody>
          <a:bodyPr/>
          <a:lstStyle>
            <a:lvl1pPr marL="0" indent="0" algn="ctr">
              <a:buNone/>
              <a:defRPr b="1" i="0" baseline="0">
                <a:solidFill>
                  <a:srgbClr val="1361A5"/>
                </a:solidFill>
                <a:latin typeface="Aptos SemiBold" panose="020B0004020202020204" pitchFamily="34" charset="0"/>
              </a:defRPr>
            </a:lvl1pPr>
          </a:lstStyle>
          <a:p>
            <a:r>
              <a:rPr lang="en-US"/>
              <a:t>Sub Title</a:t>
            </a:r>
          </a:p>
        </p:txBody>
      </p:sp>
    </p:spTree>
    <p:extLst>
      <p:ext uri="{BB962C8B-B14F-4D97-AF65-F5344CB8AC3E}">
        <p14:creationId xmlns:p14="http://schemas.microsoft.com/office/powerpoint/2010/main" val="262955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FE7FB27-A579-63C4-7534-A87EE4845E37}"/>
              </a:ext>
            </a:extLst>
          </p:cNvPr>
          <p:cNvSpPr>
            <a:spLocks noGrp="1"/>
          </p:cNvSpPr>
          <p:nvPr>
            <p:ph idx="1"/>
          </p:nvPr>
        </p:nvSpPr>
        <p:spPr>
          <a:xfrm>
            <a:off x="628650" y="1369218"/>
            <a:ext cx="7886700" cy="3263504"/>
          </a:xfrm>
          <a:prstGeom prst="rect">
            <a:avLst/>
          </a:prstGeom>
        </p:spPr>
        <p:txBody>
          <a:bodyPr/>
          <a:lstStyle>
            <a:lvl1pPr marL="228600" indent="-228600">
              <a:buClr>
                <a:schemeClr val="accent1"/>
              </a:buClr>
              <a:buSzPct val="100000"/>
              <a:buFontTx/>
              <a:buBlip>
                <a:blip r:embed="rId2"/>
              </a:buBlip>
              <a:defRPr b="0" i="0">
                <a:latin typeface="Aptos" panose="020B0004020202020204" pitchFamily="34" charset="0"/>
              </a:defRPr>
            </a:lvl1pPr>
            <a:lvl2pPr marL="685800" indent="-228600">
              <a:buClr>
                <a:schemeClr val="accent1"/>
              </a:buClr>
              <a:buFontTx/>
              <a:buBlip>
                <a:blip r:embed="rId3"/>
              </a:buBlip>
              <a:defRPr b="0" i="0">
                <a:latin typeface="Aptos" panose="020B0004020202020204" pitchFamily="34" charset="0"/>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62734692-3123-9545-793B-7EE32E54444B}"/>
              </a:ext>
            </a:extLst>
          </p:cNvPr>
          <p:cNvSpPr>
            <a:spLocks noGrp="1"/>
          </p:cNvSpPr>
          <p:nvPr>
            <p:ph type="title"/>
          </p:nvPr>
        </p:nvSpPr>
        <p:spPr>
          <a:xfrm>
            <a:off x="628650" y="881595"/>
            <a:ext cx="7886700" cy="487623"/>
          </a:xfrm>
          <a:prstGeom prst="rect">
            <a:avLst/>
          </a:prstGeom>
        </p:spPr>
        <p:txBody>
          <a:bodyPr>
            <a:normAutofit/>
          </a:bodyPr>
          <a:lstStyle>
            <a:lvl1pPr>
              <a:defRPr sz="3500" b="1" i="0">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2155357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7019BA9-8992-9C29-45A5-DA9670BAD104}"/>
              </a:ext>
            </a:extLst>
          </p:cNvPr>
          <p:cNvSpPr>
            <a:spLocks noGrp="1"/>
          </p:cNvSpPr>
          <p:nvPr>
            <p:ph type="title"/>
          </p:nvPr>
        </p:nvSpPr>
        <p:spPr>
          <a:xfrm>
            <a:off x="628650" y="881595"/>
            <a:ext cx="7886700" cy="487623"/>
          </a:xfrm>
          <a:prstGeom prst="rect">
            <a:avLst/>
          </a:prstGeom>
        </p:spPr>
        <p:txBody>
          <a:bodyPr>
            <a:normAutofit/>
          </a:bodyPr>
          <a:lstStyle>
            <a:lvl1pPr>
              <a:defRPr sz="3500" b="1" i="0">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4180604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498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 with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FE7FB27-A579-63C4-7534-A87EE4845E37}"/>
              </a:ext>
            </a:extLst>
          </p:cNvPr>
          <p:cNvSpPr>
            <a:spLocks noGrp="1"/>
          </p:cNvSpPr>
          <p:nvPr>
            <p:ph idx="1"/>
          </p:nvPr>
        </p:nvSpPr>
        <p:spPr>
          <a:xfrm>
            <a:off x="628650" y="1369218"/>
            <a:ext cx="7886700" cy="3263504"/>
          </a:xfrm>
          <a:prstGeom prst="rect">
            <a:avLst/>
          </a:prstGeom>
        </p:spPr>
        <p:txBody>
          <a:bodyPr/>
          <a:lstStyle>
            <a:lvl1pPr marL="228600" indent="-228600">
              <a:buClr>
                <a:schemeClr val="accent1"/>
              </a:buClr>
              <a:buSzPct val="100000"/>
              <a:buFontTx/>
              <a:buBlip>
                <a:blip r:embed="rId3"/>
              </a:buBlip>
              <a:defRPr b="0" i="0">
                <a:latin typeface="Aptos" panose="020B0004020202020204" pitchFamily="34" charset="0"/>
              </a:defRPr>
            </a:lvl1pPr>
            <a:lvl2pPr marL="685800" indent="-228600">
              <a:buClr>
                <a:schemeClr val="accent1"/>
              </a:buClr>
              <a:buFontTx/>
              <a:buBlip>
                <a:blip r:embed="rId4"/>
              </a:buBlip>
              <a:defRPr b="0" i="0">
                <a:latin typeface="Aptos" panose="020B0004020202020204" pitchFamily="34" charset="0"/>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62734692-3123-9545-793B-7EE32E54444B}"/>
              </a:ext>
            </a:extLst>
          </p:cNvPr>
          <p:cNvSpPr>
            <a:spLocks noGrp="1"/>
          </p:cNvSpPr>
          <p:nvPr>
            <p:ph type="title"/>
          </p:nvPr>
        </p:nvSpPr>
        <p:spPr>
          <a:xfrm>
            <a:off x="628650" y="881595"/>
            <a:ext cx="7886700" cy="487623"/>
          </a:xfrm>
          <a:prstGeom prst="rect">
            <a:avLst/>
          </a:prstGeom>
        </p:spPr>
        <p:txBody>
          <a:bodyPr>
            <a:normAutofit/>
          </a:bodyPr>
          <a:lstStyle>
            <a:lvl1pPr>
              <a:defRPr sz="3500" b="1" i="0">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379162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164414-7FDB-6982-930F-4EA364FC2C3C}"/>
              </a:ext>
            </a:extLst>
          </p:cNvPr>
          <p:cNvSpPr>
            <a:spLocks noGrp="1"/>
          </p:cNvSpPr>
          <p:nvPr>
            <p:ph type="title"/>
          </p:nvPr>
        </p:nvSpPr>
        <p:spPr>
          <a:xfrm>
            <a:off x="628650" y="875604"/>
            <a:ext cx="7886700" cy="487623"/>
          </a:xfrm>
          <a:prstGeom prst="rect">
            <a:avLst/>
          </a:prstGeom>
        </p:spPr>
        <p:txBody>
          <a:bodyPr>
            <a:normAutofit/>
          </a:bodyPr>
          <a:lstStyle>
            <a:lvl1pPr>
              <a:defRPr sz="3500" b="1" i="0">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63553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11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 with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AFDD684-47C6-B08C-D456-754DEE8CEAB9}"/>
              </a:ext>
            </a:extLst>
          </p:cNvPr>
          <p:cNvSpPr>
            <a:spLocks noGrp="1"/>
          </p:cNvSpPr>
          <p:nvPr>
            <p:ph idx="1"/>
          </p:nvPr>
        </p:nvSpPr>
        <p:spPr>
          <a:xfrm>
            <a:off x="628650" y="1369218"/>
            <a:ext cx="7886700" cy="3263504"/>
          </a:xfrm>
          <a:prstGeom prst="rect">
            <a:avLst/>
          </a:prstGeom>
        </p:spPr>
        <p:txBody>
          <a:bodyPr/>
          <a:lstStyle>
            <a:lvl1pPr marL="228600" indent="-228600">
              <a:buClr>
                <a:schemeClr val="accent1"/>
              </a:buClr>
              <a:buSzPct val="100000"/>
              <a:buFontTx/>
              <a:buBlip>
                <a:blip r:embed="rId3"/>
              </a:buBlip>
              <a:defRPr b="0" i="0">
                <a:latin typeface="Aptos" panose="020B0004020202020204" pitchFamily="34" charset="0"/>
              </a:defRPr>
            </a:lvl1pPr>
            <a:lvl2pPr marL="685800" indent="-228600">
              <a:buClr>
                <a:schemeClr val="accent1"/>
              </a:buClr>
              <a:buFontTx/>
              <a:buBlip>
                <a:blip r:embed="rId4"/>
              </a:buBlip>
              <a:defRPr b="0" i="0">
                <a:latin typeface="Aptos" panose="020B0004020202020204" pitchFamily="34" charset="0"/>
              </a:defRPr>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53503837-3FD3-6F90-0C67-17F68A3067BD}"/>
              </a:ext>
            </a:extLst>
          </p:cNvPr>
          <p:cNvSpPr>
            <a:spLocks noGrp="1"/>
          </p:cNvSpPr>
          <p:nvPr>
            <p:ph type="title"/>
          </p:nvPr>
        </p:nvSpPr>
        <p:spPr>
          <a:xfrm>
            <a:off x="628650" y="875604"/>
            <a:ext cx="7886700" cy="487623"/>
          </a:xfrm>
          <a:prstGeom prst="rect">
            <a:avLst/>
          </a:prstGeom>
        </p:spPr>
        <p:txBody>
          <a:bodyPr>
            <a:normAutofit/>
          </a:bodyPr>
          <a:lstStyle>
            <a:lvl1pPr>
              <a:defRPr sz="3500" b="1" i="0">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3998017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94207" y="1822491"/>
            <a:ext cx="7155587" cy="1102519"/>
          </a:xfrm>
          <a:prstGeom prst="rect">
            <a:avLst/>
          </a:prstGeom>
        </p:spPr>
        <p:txBody>
          <a:bodyPr/>
          <a:lstStyle>
            <a:lvl1pPr algn="ctr">
              <a:defRPr b="1" i="0">
                <a:solidFill>
                  <a:schemeClr val="bg1"/>
                </a:solidFill>
                <a:latin typeface="Aptos" panose="020B0004020202020204" pitchFamily="34" charset="0"/>
              </a:defRPr>
            </a:lvl1pPr>
          </a:lstStyle>
          <a:p>
            <a:r>
              <a:rPr lang="en-US"/>
              <a:t>Title</a:t>
            </a:r>
          </a:p>
        </p:txBody>
      </p:sp>
      <p:sp>
        <p:nvSpPr>
          <p:cNvPr id="11" name="Subtitle 2"/>
          <p:cNvSpPr>
            <a:spLocks noGrp="1"/>
          </p:cNvSpPr>
          <p:nvPr>
            <p:ph type="subTitle" idx="1" hasCustomPrompt="1"/>
          </p:nvPr>
        </p:nvSpPr>
        <p:spPr>
          <a:xfrm>
            <a:off x="994207" y="2925010"/>
            <a:ext cx="7155587" cy="756239"/>
          </a:xfrm>
          <a:prstGeom prst="rect">
            <a:avLst/>
          </a:prstGeom>
        </p:spPr>
        <p:txBody>
          <a:bodyPr/>
          <a:lstStyle>
            <a:lvl1pPr marL="0" indent="0" algn="ctr">
              <a:buNone/>
              <a:defRPr b="1" i="0" baseline="0">
                <a:solidFill>
                  <a:srgbClr val="1361A5"/>
                </a:solidFill>
                <a:latin typeface="Aptos SemiBold" panose="020B0004020202020204" pitchFamily="34" charset="0"/>
              </a:defRPr>
            </a:lvl1pPr>
          </a:lstStyle>
          <a:p>
            <a:r>
              <a:rPr lang="en-US"/>
              <a:t>Sub Title</a:t>
            </a:r>
          </a:p>
        </p:txBody>
      </p:sp>
    </p:spTree>
    <p:extLst>
      <p:ext uri="{BB962C8B-B14F-4D97-AF65-F5344CB8AC3E}">
        <p14:creationId xmlns:p14="http://schemas.microsoft.com/office/powerpoint/2010/main" val="260980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C85618-2834-932F-1561-378C3FC0279F}"/>
              </a:ext>
            </a:extLst>
          </p:cNvPr>
          <p:cNvSpPr>
            <a:spLocks noGrp="1"/>
          </p:cNvSpPr>
          <p:nvPr>
            <p:ph type="title"/>
          </p:nvPr>
        </p:nvSpPr>
        <p:spPr>
          <a:xfrm>
            <a:off x="628650" y="881595"/>
            <a:ext cx="7886700" cy="487623"/>
          </a:xfrm>
          <a:prstGeom prst="rect">
            <a:avLst/>
          </a:prstGeom>
        </p:spPr>
        <p:txBody>
          <a:bodyPr>
            <a:normAutofit/>
          </a:bodyPr>
          <a:lstStyle>
            <a:lvl1pPr>
              <a:defRPr sz="3500" b="1" i="0">
                <a:latin typeface="Aptos" panose="020B00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A4AF2E5C-98FB-798C-C565-B9A623E0813E}"/>
              </a:ext>
            </a:extLst>
          </p:cNvPr>
          <p:cNvSpPr>
            <a:spLocks noGrp="1"/>
          </p:cNvSpPr>
          <p:nvPr>
            <p:ph idx="1"/>
          </p:nvPr>
        </p:nvSpPr>
        <p:spPr>
          <a:xfrm>
            <a:off x="628650" y="1369218"/>
            <a:ext cx="7886700" cy="3263504"/>
          </a:xfrm>
          <a:prstGeom prst="rect">
            <a:avLst/>
          </a:prstGeom>
        </p:spPr>
        <p:txBody>
          <a:bodyPr/>
          <a:lstStyle>
            <a:lvl1pPr marL="228600" indent="-228600">
              <a:buClr>
                <a:schemeClr val="accent1"/>
              </a:buClr>
              <a:buSzPct val="100000"/>
              <a:buFontTx/>
              <a:buBlip>
                <a:blip r:embed="rId2"/>
              </a:buBlip>
              <a:defRPr b="0" i="0">
                <a:latin typeface="Aptos" panose="020B0004020202020204" pitchFamily="34" charset="0"/>
              </a:defRPr>
            </a:lvl1pPr>
            <a:lvl2pPr marL="685800" indent="-228600">
              <a:buClr>
                <a:schemeClr val="accent1"/>
              </a:buClr>
              <a:buFontTx/>
              <a:buBlip>
                <a:blip r:embed="rId3"/>
              </a:buBlip>
              <a:defRPr b="0" i="0">
                <a:latin typeface="Aptos" panose="020B000402020202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3488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6AD4A70-591B-EC02-EA3E-21D154D3A3E0}"/>
              </a:ext>
            </a:extLst>
          </p:cNvPr>
          <p:cNvSpPr>
            <a:spLocks noGrp="1"/>
          </p:cNvSpPr>
          <p:nvPr>
            <p:ph type="title"/>
          </p:nvPr>
        </p:nvSpPr>
        <p:spPr>
          <a:xfrm>
            <a:off x="628650" y="881595"/>
            <a:ext cx="7886700" cy="487623"/>
          </a:xfrm>
          <a:prstGeom prst="rect">
            <a:avLst/>
          </a:prstGeom>
        </p:spPr>
        <p:txBody>
          <a:bodyPr>
            <a:normAutofit/>
          </a:bodyPr>
          <a:lstStyle>
            <a:lvl1pPr>
              <a:defRPr sz="3500" b="1" i="0">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225263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873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7.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2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841285"/>
      </p:ext>
    </p:extLst>
  </p:cSld>
  <p:clrMap bg1="lt1" tx1="dk1" bg2="lt2" tx2="dk2" accent1="accent1" accent2="accent2" accent3="accent3" accent4="accent4" accent5="accent5" accent6="accent6" hlink="hlink" folHlink="folHlink"/>
  <p:sldLayoutIdLst>
    <p:sldLayoutId id="2147483790" r:id="rId1"/>
    <p:sldLayoutId id="2147483787" r:id="rId2"/>
    <p:sldLayoutId id="2147483788" r:id="rId3"/>
    <p:sldLayoutId id="2147483789" r:id="rId4"/>
    <p:sldLayoutId id="2147483811" r:id="rId5"/>
  </p:sldLayoutIdLst>
  <p:txStyles>
    <p:titleStyle>
      <a:lvl1pPr algn="l" defTabSz="914400" rtl="0" eaLnBrk="1" latinLnBrk="0" hangingPunct="1">
        <a:lnSpc>
          <a:spcPct val="90000"/>
        </a:lnSpc>
        <a:spcBef>
          <a:spcPct val="0"/>
        </a:spcBef>
        <a:buNone/>
        <a:defRPr sz="4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26463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812" r:id="rId5"/>
  </p:sldLayoutIdLst>
  <p:txStyles>
    <p:titleStyle>
      <a:lvl1pPr algn="l" defTabSz="914400" rtl="0" eaLnBrk="1" latinLnBrk="0" hangingPunct="1">
        <a:lnSpc>
          <a:spcPct val="90000"/>
        </a:lnSpc>
        <a:spcBef>
          <a:spcPct val="0"/>
        </a:spcBef>
        <a:buNone/>
        <a:defRPr sz="4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10223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13" r:id="rId5"/>
  </p:sldLayoutIdLst>
  <p:txStyles>
    <p:titleStyle>
      <a:lvl1pPr algn="l" defTabSz="914400" rtl="0" eaLnBrk="1" latinLnBrk="0" hangingPunct="1">
        <a:lnSpc>
          <a:spcPct val="90000"/>
        </a:lnSpc>
        <a:spcBef>
          <a:spcPct val="0"/>
        </a:spcBef>
        <a:buNone/>
        <a:defRPr sz="4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24571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14" r:id="rId5"/>
  </p:sldLayoutIdLst>
  <p:txStyles>
    <p:titleStyle>
      <a:lvl1pPr algn="l" defTabSz="914400" rtl="0" eaLnBrk="1" latinLnBrk="0" hangingPunct="1">
        <a:lnSpc>
          <a:spcPct val="90000"/>
        </a:lnSpc>
        <a:spcBef>
          <a:spcPct val="0"/>
        </a:spcBef>
        <a:buNone/>
        <a:defRPr sz="4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22659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5" r:id="rId5"/>
  </p:sldLayoutIdLst>
  <p:txStyles>
    <p:titleStyle>
      <a:lvl1pPr algn="l" defTabSz="914400" rtl="0" eaLnBrk="1" latinLnBrk="0" hangingPunct="1">
        <a:lnSpc>
          <a:spcPct val="90000"/>
        </a:lnSpc>
        <a:spcBef>
          <a:spcPct val="0"/>
        </a:spcBef>
        <a:buNone/>
        <a:defRPr sz="4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5.sv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6.jpeg"/><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pharmacyforme.org/pharm4me-materials" TargetMode="External"/><Relationship Id="rId2" Type="http://schemas.openxmlformats.org/officeDocument/2006/relationships/hyperlink" Target="https://pharmacyforme.org/sites/default/files/2025-01/Pharm4Me-STEM-Activities-List-2025.pdf" TargetMode="External"/><Relationship Id="rId1" Type="http://schemas.openxmlformats.org/officeDocument/2006/relationships/slideLayout" Target="../slideLayouts/slideLayout17.xml"/><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svg"/><Relationship Id="rId10" Type="http://schemas.openxmlformats.org/officeDocument/2006/relationships/image" Target="../media/image34.svg"/><Relationship Id="rId4" Type="http://schemas.openxmlformats.org/officeDocument/2006/relationships/image" Target="../media/image28.png"/><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microsoft.com/office/2018/10/relationships/comments" Target="../comments/modernComment_107_80D19E99.xml"/><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5568045-6C8D-D73F-6969-980F7310A948}"/>
              </a:ext>
            </a:extLst>
          </p:cNvPr>
          <p:cNvSpPr>
            <a:spLocks noGrp="1"/>
          </p:cNvSpPr>
          <p:nvPr>
            <p:ph idx="1"/>
          </p:nvPr>
        </p:nvSpPr>
        <p:spPr>
          <a:xfrm>
            <a:off x="628650" y="1457716"/>
            <a:ext cx="8131892" cy="2657092"/>
          </a:xfrm>
        </p:spPr>
        <p:txBody>
          <a:bodyPr/>
          <a:lstStyle/>
          <a:p>
            <a:pPr marL="0" indent="0">
              <a:buNone/>
            </a:pPr>
            <a:r>
              <a:rPr lang="en-US" sz="1200"/>
              <a:t>Welcome! </a:t>
            </a:r>
          </a:p>
          <a:p>
            <a:pPr marL="0" indent="0">
              <a:buNone/>
            </a:pPr>
            <a:r>
              <a:rPr lang="en-US" sz="1200"/>
              <a:t>This pre-made pharmacy presentation is designed to introduce elementary school students to the world of pharmacy in a fun and simple way. It covers key topics like what pharmacists do, where they work, and how they help people stay healthy.  </a:t>
            </a:r>
          </a:p>
          <a:p>
            <a:pPr marL="0" indent="0">
              <a:buNone/>
            </a:pPr>
            <a:r>
              <a:rPr lang="en-US" sz="1200"/>
              <a:t>Feel free to customize the slides however you’d like! You can add personal stories, adjust the language to fit your students' level, or include interactive activities to make the lesson more engaging. This presentation is just a starting point—make it your own to best fit your teaching style and audience!  </a:t>
            </a:r>
          </a:p>
          <a:p>
            <a:pPr marL="0" indent="0">
              <a:buNone/>
            </a:pPr>
            <a:r>
              <a:rPr lang="en-US" sz="1200"/>
              <a:t>Enjoy sharing the exciting world of pharmacy with your students! </a:t>
            </a:r>
          </a:p>
          <a:p>
            <a:pPr marL="0" indent="0">
              <a:buNone/>
            </a:pPr>
            <a:r>
              <a:rPr lang="en-US" sz="1200"/>
              <a:t>Sincerely,</a:t>
            </a:r>
          </a:p>
          <a:p>
            <a:pPr marL="0" indent="0">
              <a:lnSpc>
                <a:spcPct val="100000"/>
              </a:lnSpc>
              <a:spcBef>
                <a:spcPts val="0"/>
              </a:spcBef>
              <a:buNone/>
            </a:pPr>
            <a:r>
              <a:rPr lang="en-US" sz="1200"/>
              <a:t>AACP Staff</a:t>
            </a:r>
          </a:p>
          <a:p>
            <a:pPr marL="0" indent="0">
              <a:lnSpc>
                <a:spcPct val="100000"/>
              </a:lnSpc>
              <a:spcBef>
                <a:spcPts val="0"/>
              </a:spcBef>
              <a:buNone/>
            </a:pPr>
            <a:endParaRPr lang="en-US" sz="1200"/>
          </a:p>
          <a:p>
            <a:pPr marL="0" indent="0">
              <a:lnSpc>
                <a:spcPct val="100000"/>
              </a:lnSpc>
              <a:spcBef>
                <a:spcPts val="0"/>
              </a:spcBef>
              <a:buNone/>
            </a:pPr>
            <a:r>
              <a:rPr lang="en-US" sz="1200"/>
              <a:t>American Association of Colleges of Pharmacy</a:t>
            </a:r>
          </a:p>
          <a:p>
            <a:pPr marL="0" indent="0">
              <a:lnSpc>
                <a:spcPct val="100000"/>
              </a:lnSpc>
              <a:spcBef>
                <a:spcPts val="0"/>
              </a:spcBef>
              <a:buNone/>
            </a:pPr>
            <a:r>
              <a:rPr lang="en-US" sz="1200"/>
              <a:t>1400 Crystal Drive, Suite 300 ▪ Arlington, VA 22202</a:t>
            </a:r>
          </a:p>
          <a:p>
            <a:pPr marL="0" indent="0">
              <a:lnSpc>
                <a:spcPct val="100000"/>
              </a:lnSpc>
              <a:spcBef>
                <a:spcPts val="0"/>
              </a:spcBef>
              <a:buNone/>
            </a:pPr>
            <a:r>
              <a:rPr lang="en-US" sz="1200"/>
              <a:t>703.739.2330 (main)</a:t>
            </a:r>
          </a:p>
          <a:p>
            <a:pPr marL="0" indent="0">
              <a:lnSpc>
                <a:spcPct val="100000"/>
              </a:lnSpc>
              <a:spcBef>
                <a:spcPts val="0"/>
              </a:spcBef>
              <a:buNone/>
            </a:pPr>
            <a:r>
              <a:rPr lang="en-US" sz="1200"/>
              <a:t>pharm4me@aacp.org</a:t>
            </a:r>
          </a:p>
          <a:p>
            <a:pPr marL="0" indent="0">
              <a:lnSpc>
                <a:spcPct val="100000"/>
              </a:lnSpc>
              <a:spcBef>
                <a:spcPts val="0"/>
              </a:spcBef>
              <a:buNone/>
            </a:pPr>
            <a:r>
              <a:rPr lang="en-US" sz="1200"/>
              <a:t>www.aacp.org, www.pharmacyforme.org</a:t>
            </a:r>
          </a:p>
          <a:p>
            <a:pPr marL="0" indent="0">
              <a:buNone/>
            </a:pPr>
            <a:endParaRPr lang="en-US" sz="1200"/>
          </a:p>
        </p:txBody>
      </p:sp>
      <p:sp>
        <p:nvSpPr>
          <p:cNvPr id="4" name="Title 3">
            <a:extLst>
              <a:ext uri="{FF2B5EF4-FFF2-40B4-BE49-F238E27FC236}">
                <a16:creationId xmlns:a16="http://schemas.microsoft.com/office/drawing/2014/main" id="{599206CC-38D5-2D98-0446-F7F64BD595E6}"/>
              </a:ext>
            </a:extLst>
          </p:cNvPr>
          <p:cNvSpPr>
            <a:spLocks noGrp="1"/>
          </p:cNvSpPr>
          <p:nvPr>
            <p:ph type="title"/>
          </p:nvPr>
        </p:nvSpPr>
        <p:spPr/>
        <p:txBody>
          <a:bodyPr>
            <a:normAutofit fontScale="90000"/>
          </a:bodyPr>
          <a:lstStyle/>
          <a:p>
            <a:r>
              <a:rPr lang="en-US" sz="3600"/>
              <a:t>How to Use This Pharm4Me Presentation</a:t>
            </a:r>
            <a:endParaRPr lang="en-US"/>
          </a:p>
        </p:txBody>
      </p:sp>
    </p:spTree>
    <p:extLst>
      <p:ext uri="{BB962C8B-B14F-4D97-AF65-F5344CB8AC3E}">
        <p14:creationId xmlns:p14="http://schemas.microsoft.com/office/powerpoint/2010/main" val="1810783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129350" y="3254791"/>
            <a:ext cx="929199" cy="1510892"/>
          </a:xfrm>
          <a:custGeom>
            <a:avLst/>
            <a:gdLst/>
            <a:ahLst/>
            <a:cxnLst/>
            <a:rect l="l" t="t" r="r" b="b"/>
            <a:pathLst>
              <a:path w="1858397" h="3021784">
                <a:moveTo>
                  <a:pt x="0" y="0"/>
                </a:moveTo>
                <a:lnTo>
                  <a:pt x="1858397" y="0"/>
                </a:lnTo>
                <a:lnTo>
                  <a:pt x="1858397" y="3021784"/>
                </a:lnTo>
                <a:lnTo>
                  <a:pt x="0" y="3021784"/>
                </a:lnTo>
                <a:lnTo>
                  <a:pt x="0" y="0"/>
                </a:lnTo>
                <a:close/>
              </a:path>
            </a:pathLst>
          </a:custGeom>
          <a:blipFill>
            <a:blip r:embed="rId2"/>
            <a:stretch>
              <a:fillRect/>
            </a:stretch>
          </a:blipFill>
        </p:spPr>
        <p:txBody>
          <a:bodyPr/>
          <a:lstStyle/>
          <a:p>
            <a:endParaRPr lang="en-US" sz="900"/>
          </a:p>
        </p:txBody>
      </p:sp>
      <p:sp>
        <p:nvSpPr>
          <p:cNvPr id="4" name="Freeform 4"/>
          <p:cNvSpPr/>
          <p:nvPr/>
        </p:nvSpPr>
        <p:spPr>
          <a:xfrm>
            <a:off x="4361825" y="1652844"/>
            <a:ext cx="977166" cy="1469422"/>
          </a:xfrm>
          <a:custGeom>
            <a:avLst/>
            <a:gdLst/>
            <a:ahLst/>
            <a:cxnLst/>
            <a:rect l="l" t="t" r="r" b="b"/>
            <a:pathLst>
              <a:path w="1954331" h="2938843">
                <a:moveTo>
                  <a:pt x="0" y="0"/>
                </a:moveTo>
                <a:lnTo>
                  <a:pt x="1954331" y="0"/>
                </a:lnTo>
                <a:lnTo>
                  <a:pt x="1954331" y="2938843"/>
                </a:lnTo>
                <a:lnTo>
                  <a:pt x="0" y="2938843"/>
                </a:lnTo>
                <a:lnTo>
                  <a:pt x="0" y="0"/>
                </a:lnTo>
                <a:close/>
              </a:path>
            </a:pathLst>
          </a:custGeom>
          <a:blipFill>
            <a:blip r:embed="rId3"/>
            <a:stretch>
              <a:fillRect/>
            </a:stretch>
          </a:blipFill>
        </p:spPr>
        <p:txBody>
          <a:bodyPr/>
          <a:lstStyle/>
          <a:p>
            <a:endParaRPr lang="en-US" sz="900"/>
          </a:p>
        </p:txBody>
      </p:sp>
      <p:sp>
        <p:nvSpPr>
          <p:cNvPr id="5" name="Freeform 5"/>
          <p:cNvSpPr/>
          <p:nvPr/>
        </p:nvSpPr>
        <p:spPr>
          <a:xfrm>
            <a:off x="4420220" y="3202835"/>
            <a:ext cx="1120270" cy="1614803"/>
          </a:xfrm>
          <a:custGeom>
            <a:avLst/>
            <a:gdLst/>
            <a:ahLst/>
            <a:cxnLst/>
            <a:rect l="l" t="t" r="r" b="b"/>
            <a:pathLst>
              <a:path w="2240539" h="3229606">
                <a:moveTo>
                  <a:pt x="0" y="0"/>
                </a:moveTo>
                <a:lnTo>
                  <a:pt x="2240539" y="0"/>
                </a:lnTo>
                <a:lnTo>
                  <a:pt x="2240539" y="3229607"/>
                </a:lnTo>
                <a:lnTo>
                  <a:pt x="0" y="3229607"/>
                </a:lnTo>
                <a:lnTo>
                  <a:pt x="0" y="0"/>
                </a:lnTo>
                <a:close/>
              </a:path>
            </a:pathLst>
          </a:custGeom>
          <a:blipFill>
            <a:blip r:embed="rId4"/>
            <a:stretch>
              <a:fillRect/>
            </a:stretch>
          </a:blipFill>
        </p:spPr>
        <p:txBody>
          <a:bodyPr/>
          <a:lstStyle/>
          <a:p>
            <a:endParaRPr lang="en-US" sz="900"/>
          </a:p>
        </p:txBody>
      </p:sp>
      <p:sp>
        <p:nvSpPr>
          <p:cNvPr id="6" name="Freeform 6"/>
          <p:cNvSpPr/>
          <p:nvPr/>
        </p:nvSpPr>
        <p:spPr>
          <a:xfrm>
            <a:off x="5727433" y="1712564"/>
            <a:ext cx="1406230" cy="1349981"/>
          </a:xfrm>
          <a:custGeom>
            <a:avLst/>
            <a:gdLst/>
            <a:ahLst/>
            <a:cxnLst/>
            <a:rect l="l" t="t" r="r" b="b"/>
            <a:pathLst>
              <a:path w="2812459" h="2699961">
                <a:moveTo>
                  <a:pt x="0" y="0"/>
                </a:moveTo>
                <a:lnTo>
                  <a:pt x="2812459" y="0"/>
                </a:lnTo>
                <a:lnTo>
                  <a:pt x="2812459" y="2699961"/>
                </a:lnTo>
                <a:lnTo>
                  <a:pt x="0" y="2699961"/>
                </a:lnTo>
                <a:lnTo>
                  <a:pt x="0" y="0"/>
                </a:lnTo>
                <a:close/>
              </a:path>
            </a:pathLst>
          </a:custGeom>
          <a:blipFill>
            <a:blip r:embed="rId5"/>
            <a:stretch>
              <a:fillRect/>
            </a:stretch>
          </a:blipFill>
        </p:spPr>
        <p:txBody>
          <a:bodyPr/>
          <a:lstStyle/>
          <a:p>
            <a:endParaRPr lang="en-US" sz="900"/>
          </a:p>
        </p:txBody>
      </p:sp>
      <p:sp>
        <p:nvSpPr>
          <p:cNvPr id="7" name="Freeform 7"/>
          <p:cNvSpPr/>
          <p:nvPr/>
        </p:nvSpPr>
        <p:spPr>
          <a:xfrm>
            <a:off x="1635585" y="2162738"/>
            <a:ext cx="1935665" cy="2184107"/>
          </a:xfrm>
          <a:custGeom>
            <a:avLst/>
            <a:gdLst/>
            <a:ahLst/>
            <a:cxnLst/>
            <a:rect l="l" t="t" r="r" b="b"/>
            <a:pathLst>
              <a:path w="3871330" h="4368214">
                <a:moveTo>
                  <a:pt x="0" y="0"/>
                </a:moveTo>
                <a:lnTo>
                  <a:pt x="3871330" y="0"/>
                </a:lnTo>
                <a:lnTo>
                  <a:pt x="3871330" y="4368214"/>
                </a:lnTo>
                <a:lnTo>
                  <a:pt x="0" y="43682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900"/>
          </a:p>
        </p:txBody>
      </p:sp>
      <p:sp>
        <p:nvSpPr>
          <p:cNvPr id="8" name="TextBox 8"/>
          <p:cNvSpPr txBox="1"/>
          <p:nvPr/>
        </p:nvSpPr>
        <p:spPr>
          <a:xfrm>
            <a:off x="909690" y="884483"/>
            <a:ext cx="8234310" cy="526491"/>
          </a:xfrm>
          <a:prstGeom prst="rect">
            <a:avLst/>
          </a:prstGeom>
        </p:spPr>
        <p:txBody>
          <a:bodyPr wrap="square" lIns="0" tIns="0" rIns="0" bIns="0" rtlCol="0" anchor="t">
            <a:spAutoFit/>
          </a:bodyPr>
          <a:lstStyle/>
          <a:p>
            <a:pPr>
              <a:lnSpc>
                <a:spcPts val="4491"/>
              </a:lnSpc>
            </a:pPr>
            <a:r>
              <a:rPr lang="en-US" sz="3208" b="1">
                <a:solidFill>
                  <a:srgbClr val="AA418F"/>
                </a:solidFill>
                <a:latin typeface="Proxima Nova Bold"/>
                <a:ea typeface="Proxima Nova Bold"/>
                <a:cs typeface="Proxima Nova Bold"/>
                <a:sym typeface="Proxima Nova Bold"/>
              </a:rPr>
              <a:t>Which patient needs pain medication?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4361825" y="1652844"/>
            <a:ext cx="977166" cy="1469422"/>
          </a:xfrm>
          <a:custGeom>
            <a:avLst/>
            <a:gdLst/>
            <a:ahLst/>
            <a:cxnLst/>
            <a:rect l="l" t="t" r="r" b="b"/>
            <a:pathLst>
              <a:path w="1954331" h="2938843">
                <a:moveTo>
                  <a:pt x="0" y="0"/>
                </a:moveTo>
                <a:lnTo>
                  <a:pt x="1954331" y="0"/>
                </a:lnTo>
                <a:lnTo>
                  <a:pt x="1954331" y="2938843"/>
                </a:lnTo>
                <a:lnTo>
                  <a:pt x="0" y="2938843"/>
                </a:lnTo>
                <a:lnTo>
                  <a:pt x="0" y="0"/>
                </a:lnTo>
                <a:close/>
              </a:path>
            </a:pathLst>
          </a:custGeom>
          <a:blipFill>
            <a:blip r:embed="rId2"/>
            <a:stretch>
              <a:fillRect/>
            </a:stretch>
          </a:blipFill>
        </p:spPr>
        <p:txBody>
          <a:bodyPr/>
          <a:lstStyle/>
          <a:p>
            <a:endParaRPr lang="en-US" sz="900"/>
          </a:p>
        </p:txBody>
      </p:sp>
      <p:sp>
        <p:nvSpPr>
          <p:cNvPr id="4" name="Freeform 4"/>
          <p:cNvSpPr/>
          <p:nvPr/>
        </p:nvSpPr>
        <p:spPr>
          <a:xfrm>
            <a:off x="4420220" y="3202835"/>
            <a:ext cx="1120270" cy="1614803"/>
          </a:xfrm>
          <a:custGeom>
            <a:avLst/>
            <a:gdLst/>
            <a:ahLst/>
            <a:cxnLst/>
            <a:rect l="l" t="t" r="r" b="b"/>
            <a:pathLst>
              <a:path w="2240539" h="3229606">
                <a:moveTo>
                  <a:pt x="0" y="0"/>
                </a:moveTo>
                <a:lnTo>
                  <a:pt x="2240539" y="0"/>
                </a:lnTo>
                <a:lnTo>
                  <a:pt x="2240539" y="3229607"/>
                </a:lnTo>
                <a:lnTo>
                  <a:pt x="0" y="3229607"/>
                </a:lnTo>
                <a:lnTo>
                  <a:pt x="0" y="0"/>
                </a:lnTo>
                <a:close/>
              </a:path>
            </a:pathLst>
          </a:custGeom>
          <a:blipFill>
            <a:blip r:embed="rId3"/>
            <a:stretch>
              <a:fillRect/>
            </a:stretch>
          </a:blipFill>
        </p:spPr>
        <p:txBody>
          <a:bodyPr/>
          <a:lstStyle/>
          <a:p>
            <a:endParaRPr lang="en-US" sz="900"/>
          </a:p>
        </p:txBody>
      </p:sp>
      <p:sp>
        <p:nvSpPr>
          <p:cNvPr id="5" name="Freeform 5"/>
          <p:cNvSpPr/>
          <p:nvPr/>
        </p:nvSpPr>
        <p:spPr>
          <a:xfrm>
            <a:off x="1207119" y="2174135"/>
            <a:ext cx="1990535" cy="2057400"/>
          </a:xfrm>
          <a:custGeom>
            <a:avLst/>
            <a:gdLst/>
            <a:ahLst/>
            <a:cxnLst/>
            <a:rect l="l" t="t" r="r" b="b"/>
            <a:pathLst>
              <a:path w="3981069" h="4114800">
                <a:moveTo>
                  <a:pt x="0" y="0"/>
                </a:moveTo>
                <a:lnTo>
                  <a:pt x="3981069" y="0"/>
                </a:lnTo>
                <a:lnTo>
                  <a:pt x="39810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900"/>
          </a:p>
        </p:txBody>
      </p:sp>
      <p:sp>
        <p:nvSpPr>
          <p:cNvPr id="6" name="Freeform 6"/>
          <p:cNvSpPr/>
          <p:nvPr/>
        </p:nvSpPr>
        <p:spPr>
          <a:xfrm>
            <a:off x="5835749" y="1652844"/>
            <a:ext cx="1098393" cy="1469422"/>
          </a:xfrm>
          <a:custGeom>
            <a:avLst/>
            <a:gdLst/>
            <a:ahLst/>
            <a:cxnLst/>
            <a:rect l="l" t="t" r="r" b="b"/>
            <a:pathLst>
              <a:path w="2196785" h="2938843">
                <a:moveTo>
                  <a:pt x="0" y="0"/>
                </a:moveTo>
                <a:lnTo>
                  <a:pt x="2196785" y="0"/>
                </a:lnTo>
                <a:lnTo>
                  <a:pt x="2196785" y="2938843"/>
                </a:lnTo>
                <a:lnTo>
                  <a:pt x="0" y="2938843"/>
                </a:lnTo>
                <a:lnTo>
                  <a:pt x="0" y="0"/>
                </a:lnTo>
                <a:close/>
              </a:path>
            </a:pathLst>
          </a:custGeom>
          <a:blipFill>
            <a:blip r:embed="rId6"/>
            <a:stretch>
              <a:fillRect/>
            </a:stretch>
          </a:blipFill>
        </p:spPr>
        <p:txBody>
          <a:bodyPr/>
          <a:lstStyle/>
          <a:p>
            <a:endParaRPr lang="en-US" sz="900"/>
          </a:p>
        </p:txBody>
      </p:sp>
      <p:sp>
        <p:nvSpPr>
          <p:cNvPr id="7" name="TextBox 7"/>
          <p:cNvSpPr txBox="1"/>
          <p:nvPr/>
        </p:nvSpPr>
        <p:spPr>
          <a:xfrm>
            <a:off x="909690" y="884483"/>
            <a:ext cx="7324621" cy="526491"/>
          </a:xfrm>
          <a:prstGeom prst="rect">
            <a:avLst/>
          </a:prstGeom>
        </p:spPr>
        <p:txBody>
          <a:bodyPr lIns="0" tIns="0" rIns="0" bIns="0" rtlCol="0" anchor="t">
            <a:spAutoFit/>
          </a:bodyPr>
          <a:lstStyle/>
          <a:p>
            <a:pPr algn="ctr">
              <a:lnSpc>
                <a:spcPts val="4491"/>
              </a:lnSpc>
            </a:pPr>
            <a:r>
              <a:rPr lang="en-US" sz="3208" b="1">
                <a:solidFill>
                  <a:srgbClr val="AA418F"/>
                </a:solidFill>
                <a:latin typeface="Proxima Nova Bold"/>
                <a:ea typeface="Proxima Nova Bold"/>
                <a:cs typeface="Proxima Nova Bold"/>
                <a:sym typeface="Proxima Nova Bold"/>
              </a:rPr>
              <a:t>Which patient needs an inhaler?</a:t>
            </a:r>
          </a:p>
        </p:txBody>
      </p:sp>
      <p:sp>
        <p:nvSpPr>
          <p:cNvPr id="8" name="Freeform 8"/>
          <p:cNvSpPr/>
          <p:nvPr/>
        </p:nvSpPr>
        <p:spPr>
          <a:xfrm>
            <a:off x="5761884" y="3375638"/>
            <a:ext cx="1186700" cy="1269197"/>
          </a:xfrm>
          <a:custGeom>
            <a:avLst/>
            <a:gdLst/>
            <a:ahLst/>
            <a:cxnLst/>
            <a:rect l="l" t="t" r="r" b="b"/>
            <a:pathLst>
              <a:path w="2373399" h="2538394">
                <a:moveTo>
                  <a:pt x="0" y="0"/>
                </a:moveTo>
                <a:lnTo>
                  <a:pt x="2373399" y="0"/>
                </a:lnTo>
                <a:lnTo>
                  <a:pt x="2373399" y="2538395"/>
                </a:lnTo>
                <a:lnTo>
                  <a:pt x="0" y="2538395"/>
                </a:lnTo>
                <a:lnTo>
                  <a:pt x="0" y="0"/>
                </a:lnTo>
                <a:close/>
              </a:path>
            </a:pathLst>
          </a:custGeom>
          <a:blipFill>
            <a:blip r:embed="rId7"/>
            <a:stretch>
              <a:fillRect/>
            </a:stretch>
          </a:blipFill>
        </p:spPr>
        <p:txBody>
          <a:bodyPr/>
          <a:lstStyle/>
          <a:p>
            <a:endParaRPr lang="en-US" sz="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5828031" y="2060381"/>
            <a:ext cx="2954491" cy="2057400"/>
          </a:xfrm>
          <a:custGeom>
            <a:avLst/>
            <a:gdLst/>
            <a:ahLst/>
            <a:cxnLst/>
            <a:rect l="l" t="t" r="r" b="b"/>
            <a:pathLst>
              <a:path w="5908982" h="4114800">
                <a:moveTo>
                  <a:pt x="0" y="0"/>
                </a:moveTo>
                <a:lnTo>
                  <a:pt x="5908982" y="0"/>
                </a:lnTo>
                <a:lnTo>
                  <a:pt x="5908982" y="4114800"/>
                </a:lnTo>
                <a:lnTo>
                  <a:pt x="0" y="4114800"/>
                </a:lnTo>
                <a:lnTo>
                  <a:pt x="0" y="0"/>
                </a:lnTo>
                <a:close/>
              </a:path>
            </a:pathLst>
          </a:custGeom>
          <a:blipFill>
            <a:blip r:embed="rId3"/>
            <a:stretch>
              <a:fillRect/>
            </a:stretch>
          </a:blipFill>
        </p:spPr>
        <p:txBody>
          <a:bodyPr/>
          <a:lstStyle/>
          <a:p>
            <a:endParaRPr lang="en-US" sz="900"/>
          </a:p>
        </p:txBody>
      </p:sp>
      <p:sp>
        <p:nvSpPr>
          <p:cNvPr id="4" name="Freeform 4"/>
          <p:cNvSpPr/>
          <p:nvPr/>
        </p:nvSpPr>
        <p:spPr>
          <a:xfrm>
            <a:off x="406673" y="2060381"/>
            <a:ext cx="2611524" cy="2144714"/>
          </a:xfrm>
          <a:custGeom>
            <a:avLst/>
            <a:gdLst/>
            <a:ahLst/>
            <a:cxnLst/>
            <a:rect l="l" t="t" r="r" b="b"/>
            <a:pathLst>
              <a:path w="5223048" h="4289428">
                <a:moveTo>
                  <a:pt x="0" y="0"/>
                </a:moveTo>
                <a:lnTo>
                  <a:pt x="5223048" y="0"/>
                </a:lnTo>
                <a:lnTo>
                  <a:pt x="5223048" y="4289429"/>
                </a:lnTo>
                <a:lnTo>
                  <a:pt x="0" y="4289429"/>
                </a:lnTo>
                <a:lnTo>
                  <a:pt x="0" y="0"/>
                </a:lnTo>
                <a:close/>
              </a:path>
            </a:pathLst>
          </a:custGeom>
          <a:blipFill>
            <a:blip r:embed="rId4"/>
            <a:stretch>
              <a:fillRect/>
            </a:stretch>
          </a:blipFill>
        </p:spPr>
        <p:txBody>
          <a:bodyPr/>
          <a:lstStyle/>
          <a:p>
            <a:endParaRPr lang="en-US" sz="900"/>
          </a:p>
        </p:txBody>
      </p:sp>
      <p:sp>
        <p:nvSpPr>
          <p:cNvPr id="5" name="Freeform 5"/>
          <p:cNvSpPr/>
          <p:nvPr/>
        </p:nvSpPr>
        <p:spPr>
          <a:xfrm>
            <a:off x="3175075" y="2164865"/>
            <a:ext cx="2339270" cy="1935746"/>
          </a:xfrm>
          <a:custGeom>
            <a:avLst/>
            <a:gdLst/>
            <a:ahLst/>
            <a:cxnLst/>
            <a:rect l="l" t="t" r="r" b="b"/>
            <a:pathLst>
              <a:path w="4678540" h="3871492">
                <a:moveTo>
                  <a:pt x="0" y="0"/>
                </a:moveTo>
                <a:lnTo>
                  <a:pt x="4678540" y="0"/>
                </a:lnTo>
                <a:lnTo>
                  <a:pt x="4678540" y="3871492"/>
                </a:lnTo>
                <a:lnTo>
                  <a:pt x="0" y="3871492"/>
                </a:lnTo>
                <a:lnTo>
                  <a:pt x="0" y="0"/>
                </a:lnTo>
                <a:close/>
              </a:path>
            </a:pathLst>
          </a:custGeom>
          <a:blipFill>
            <a:blip r:embed="rId5"/>
            <a:stretch>
              <a:fillRect/>
            </a:stretch>
          </a:blipFill>
        </p:spPr>
        <p:txBody>
          <a:bodyPr/>
          <a:lstStyle/>
          <a:p>
            <a:endParaRPr lang="en-US" sz="900"/>
          </a:p>
        </p:txBody>
      </p:sp>
      <p:sp>
        <p:nvSpPr>
          <p:cNvPr id="6" name="TextBox 6"/>
          <p:cNvSpPr txBox="1"/>
          <p:nvPr/>
        </p:nvSpPr>
        <p:spPr>
          <a:xfrm>
            <a:off x="909690" y="884483"/>
            <a:ext cx="7324621" cy="526491"/>
          </a:xfrm>
          <a:prstGeom prst="rect">
            <a:avLst/>
          </a:prstGeom>
        </p:spPr>
        <p:txBody>
          <a:bodyPr lIns="0" tIns="0" rIns="0" bIns="0" rtlCol="0" anchor="t">
            <a:spAutoFit/>
          </a:bodyPr>
          <a:lstStyle/>
          <a:p>
            <a:pPr algn="ctr">
              <a:lnSpc>
                <a:spcPts val="4491"/>
              </a:lnSpc>
            </a:pPr>
            <a:r>
              <a:rPr lang="en-US" sz="3208" b="1">
                <a:solidFill>
                  <a:srgbClr val="AA418F"/>
                </a:solidFill>
                <a:latin typeface="Proxima Nova Bold"/>
                <a:ea typeface="Proxima Nova Bold"/>
                <a:cs typeface="Proxima Nova Bold"/>
                <a:sym typeface="Proxima Nova Bold"/>
              </a:rPr>
              <a:t>Where do pharmacists work?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sz="900"/>
          </a:p>
        </p:txBody>
      </p:sp>
      <p:sp>
        <p:nvSpPr>
          <p:cNvPr id="3" name="Freeform 3"/>
          <p:cNvSpPr/>
          <p:nvPr/>
        </p:nvSpPr>
        <p:spPr>
          <a:xfrm>
            <a:off x="1410816" y="1563477"/>
            <a:ext cx="1431738" cy="2878202"/>
          </a:xfrm>
          <a:custGeom>
            <a:avLst/>
            <a:gdLst/>
            <a:ahLst/>
            <a:cxnLst/>
            <a:rect l="l" t="t" r="r" b="b"/>
            <a:pathLst>
              <a:path w="2863476" h="5756403">
                <a:moveTo>
                  <a:pt x="0" y="0"/>
                </a:moveTo>
                <a:lnTo>
                  <a:pt x="2863476" y="0"/>
                </a:lnTo>
                <a:lnTo>
                  <a:pt x="2863476" y="5756403"/>
                </a:lnTo>
                <a:lnTo>
                  <a:pt x="0" y="5756403"/>
                </a:lnTo>
                <a:lnTo>
                  <a:pt x="0" y="0"/>
                </a:lnTo>
                <a:close/>
              </a:path>
            </a:pathLst>
          </a:custGeom>
          <a:blipFill>
            <a:blip r:embed="rId4"/>
            <a:stretch>
              <a:fillRect r="-355512" b="-65128"/>
            </a:stretch>
          </a:blipFill>
        </p:spPr>
        <p:txBody>
          <a:bodyPr/>
          <a:lstStyle/>
          <a:p>
            <a:endParaRPr lang="en-US" sz="900"/>
          </a:p>
        </p:txBody>
      </p:sp>
      <p:sp>
        <p:nvSpPr>
          <p:cNvPr id="4" name="Freeform 4"/>
          <p:cNvSpPr/>
          <p:nvPr/>
        </p:nvSpPr>
        <p:spPr>
          <a:xfrm>
            <a:off x="3444372" y="1682987"/>
            <a:ext cx="2255257" cy="2891354"/>
          </a:xfrm>
          <a:custGeom>
            <a:avLst/>
            <a:gdLst/>
            <a:ahLst/>
            <a:cxnLst/>
            <a:rect l="l" t="t" r="r" b="b"/>
            <a:pathLst>
              <a:path w="4510513" h="5782708">
                <a:moveTo>
                  <a:pt x="0" y="0"/>
                </a:moveTo>
                <a:lnTo>
                  <a:pt x="4510512" y="0"/>
                </a:lnTo>
                <a:lnTo>
                  <a:pt x="4510512" y="5782708"/>
                </a:lnTo>
                <a:lnTo>
                  <a:pt x="0" y="5782708"/>
                </a:lnTo>
                <a:lnTo>
                  <a:pt x="0" y="0"/>
                </a:lnTo>
                <a:close/>
              </a:path>
            </a:pathLst>
          </a:custGeom>
          <a:blipFill>
            <a:blip r:embed="rId5"/>
            <a:stretch>
              <a:fillRect/>
            </a:stretch>
          </a:blipFill>
        </p:spPr>
        <p:txBody>
          <a:bodyPr/>
          <a:lstStyle/>
          <a:p>
            <a:endParaRPr lang="en-US" sz="900"/>
          </a:p>
        </p:txBody>
      </p:sp>
      <p:sp>
        <p:nvSpPr>
          <p:cNvPr id="5" name="Freeform 5"/>
          <p:cNvSpPr/>
          <p:nvPr/>
        </p:nvSpPr>
        <p:spPr>
          <a:xfrm>
            <a:off x="6136708" y="1682987"/>
            <a:ext cx="1946132" cy="2758692"/>
          </a:xfrm>
          <a:custGeom>
            <a:avLst/>
            <a:gdLst/>
            <a:ahLst/>
            <a:cxnLst/>
            <a:rect l="l" t="t" r="r" b="b"/>
            <a:pathLst>
              <a:path w="3892263" h="5517383">
                <a:moveTo>
                  <a:pt x="0" y="0"/>
                </a:moveTo>
                <a:lnTo>
                  <a:pt x="3892263" y="0"/>
                </a:lnTo>
                <a:lnTo>
                  <a:pt x="3892263" y="5517383"/>
                </a:lnTo>
                <a:lnTo>
                  <a:pt x="0" y="5517383"/>
                </a:lnTo>
                <a:lnTo>
                  <a:pt x="0" y="0"/>
                </a:lnTo>
                <a:close/>
              </a:path>
            </a:pathLst>
          </a:custGeom>
          <a:blipFill>
            <a:blip r:embed="rId6"/>
            <a:stretch>
              <a:fillRect/>
            </a:stretch>
          </a:blipFill>
        </p:spPr>
        <p:txBody>
          <a:bodyPr/>
          <a:lstStyle/>
          <a:p>
            <a:endParaRPr lang="en-US" sz="900"/>
          </a:p>
        </p:txBody>
      </p:sp>
      <p:sp>
        <p:nvSpPr>
          <p:cNvPr id="6" name="TextBox 6"/>
          <p:cNvSpPr txBox="1"/>
          <p:nvPr/>
        </p:nvSpPr>
        <p:spPr>
          <a:xfrm>
            <a:off x="909690" y="884483"/>
            <a:ext cx="7324621" cy="526491"/>
          </a:xfrm>
          <a:prstGeom prst="rect">
            <a:avLst/>
          </a:prstGeom>
        </p:spPr>
        <p:txBody>
          <a:bodyPr lIns="0" tIns="0" rIns="0" bIns="0" rtlCol="0" anchor="t">
            <a:spAutoFit/>
          </a:bodyPr>
          <a:lstStyle/>
          <a:p>
            <a:pPr algn="ctr">
              <a:lnSpc>
                <a:spcPts val="4491"/>
              </a:lnSpc>
            </a:pPr>
            <a:r>
              <a:rPr lang="en-US" sz="3208" b="1">
                <a:solidFill>
                  <a:srgbClr val="AA418F"/>
                </a:solidFill>
                <a:latin typeface="Proxima Nova Bold"/>
                <a:ea typeface="Proxima Nova Bold"/>
                <a:cs typeface="Proxima Nova Bold"/>
                <a:sym typeface="Proxima Nova Bold"/>
              </a:rPr>
              <a:t>Who else works in pharmacy?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rcRect l="42474" t="25882" r="42012"/>
          <a:stretch>
            <a:fillRect/>
          </a:stretch>
        </p:blipFill>
        <p:spPr>
          <a:xfrm>
            <a:off x="4118266" y="1685191"/>
            <a:ext cx="907468" cy="3202258"/>
          </a:xfrm>
          <a:prstGeom prst="rect">
            <a:avLst/>
          </a:prstGeom>
        </p:spPr>
      </p:pic>
      <p:sp>
        <p:nvSpPr>
          <p:cNvPr id="4" name="TextBox 4"/>
          <p:cNvSpPr txBox="1"/>
          <p:nvPr/>
        </p:nvSpPr>
        <p:spPr>
          <a:xfrm>
            <a:off x="162234" y="898885"/>
            <a:ext cx="8433414" cy="526491"/>
          </a:xfrm>
          <a:prstGeom prst="rect">
            <a:avLst/>
          </a:prstGeom>
        </p:spPr>
        <p:txBody>
          <a:bodyPr wrap="square" lIns="0" tIns="0" rIns="0" bIns="0" rtlCol="0" anchor="t">
            <a:spAutoFit/>
          </a:bodyPr>
          <a:lstStyle/>
          <a:p>
            <a:pPr algn="ctr">
              <a:lnSpc>
                <a:spcPts val="4491"/>
              </a:lnSpc>
            </a:pPr>
            <a:r>
              <a:rPr lang="en-US" sz="3208" b="1">
                <a:solidFill>
                  <a:srgbClr val="AA418F"/>
                </a:solidFill>
                <a:latin typeface="Proxima Nova Bold"/>
                <a:ea typeface="Proxima Nova Bold"/>
                <a:cs typeface="Proxima Nova Bold"/>
                <a:sym typeface="Proxima Nova Bold"/>
              </a:rPr>
              <a:t>How can YOU become a pharmacist?</a:t>
            </a:r>
          </a:p>
        </p:txBody>
      </p:sp>
      <p:sp>
        <p:nvSpPr>
          <p:cNvPr id="5" name="TextBox 5"/>
          <p:cNvSpPr txBox="1"/>
          <p:nvPr/>
        </p:nvSpPr>
        <p:spPr>
          <a:xfrm>
            <a:off x="1319981" y="4130953"/>
            <a:ext cx="2798286" cy="351571"/>
          </a:xfrm>
          <a:prstGeom prst="rect">
            <a:avLst/>
          </a:prstGeom>
        </p:spPr>
        <p:txBody>
          <a:bodyPr wrap="square" lIns="0" tIns="0" rIns="0" bIns="0" rtlCol="0" anchor="t">
            <a:spAutoFit/>
          </a:bodyPr>
          <a:lstStyle/>
          <a:p>
            <a:pPr marL="466232" lvl="1" indent="-233116" algn="ctr">
              <a:lnSpc>
                <a:spcPts val="3023"/>
              </a:lnSpc>
              <a:buAutoNum type="arabicPeriod"/>
            </a:pPr>
            <a:r>
              <a:rPr lang="en-US" sz="2159" b="1">
                <a:solidFill>
                  <a:srgbClr val="4A7DC9"/>
                </a:solidFill>
                <a:latin typeface="Proxima Nova Bold"/>
                <a:ea typeface="Proxima Nova Bold"/>
                <a:cs typeface="Proxima Nova Bold"/>
                <a:sym typeface="Proxima Nova Bold"/>
              </a:rPr>
              <a:t>Finish School</a:t>
            </a:r>
          </a:p>
        </p:txBody>
      </p:sp>
      <p:sp>
        <p:nvSpPr>
          <p:cNvPr id="6" name="TextBox 6"/>
          <p:cNvSpPr txBox="1"/>
          <p:nvPr/>
        </p:nvSpPr>
        <p:spPr>
          <a:xfrm>
            <a:off x="5025734" y="3396474"/>
            <a:ext cx="2224863" cy="351699"/>
          </a:xfrm>
          <a:prstGeom prst="rect">
            <a:avLst/>
          </a:prstGeom>
        </p:spPr>
        <p:txBody>
          <a:bodyPr lIns="0" tIns="0" rIns="0" bIns="0" rtlCol="0" anchor="t">
            <a:spAutoFit/>
          </a:bodyPr>
          <a:lstStyle/>
          <a:p>
            <a:pPr algn="ctr">
              <a:lnSpc>
                <a:spcPts val="3026"/>
              </a:lnSpc>
            </a:pPr>
            <a:r>
              <a:rPr lang="en-US" sz="2162" b="1">
                <a:solidFill>
                  <a:srgbClr val="EEBE7B"/>
                </a:solidFill>
                <a:latin typeface="Proxima Nova Bold"/>
                <a:ea typeface="Proxima Nova Bold"/>
                <a:cs typeface="Proxima Nova Bold"/>
                <a:sym typeface="Proxima Nova Bold"/>
              </a:rPr>
              <a:t>2. Go to college</a:t>
            </a:r>
          </a:p>
        </p:txBody>
      </p:sp>
      <p:sp>
        <p:nvSpPr>
          <p:cNvPr id="7" name="TextBox 7"/>
          <p:cNvSpPr txBox="1"/>
          <p:nvPr/>
        </p:nvSpPr>
        <p:spPr>
          <a:xfrm>
            <a:off x="471949" y="2911502"/>
            <a:ext cx="3646315" cy="351571"/>
          </a:xfrm>
          <a:prstGeom prst="rect">
            <a:avLst/>
          </a:prstGeom>
        </p:spPr>
        <p:txBody>
          <a:bodyPr wrap="square" lIns="0" tIns="0" rIns="0" bIns="0" rtlCol="0" anchor="t">
            <a:spAutoFit/>
          </a:bodyPr>
          <a:lstStyle/>
          <a:p>
            <a:pPr algn="ctr">
              <a:lnSpc>
                <a:spcPts val="3023"/>
              </a:lnSpc>
            </a:pPr>
            <a:r>
              <a:rPr lang="en-US" sz="2159" b="1">
                <a:solidFill>
                  <a:srgbClr val="CC92C0"/>
                </a:solidFill>
                <a:latin typeface="Proxima Nova Bold"/>
                <a:ea typeface="Proxima Nova Bold"/>
                <a:cs typeface="Proxima Nova Bold"/>
                <a:sym typeface="Proxima Nova Bold"/>
              </a:rPr>
              <a:t>3. Go to pharmacy school</a:t>
            </a:r>
          </a:p>
        </p:txBody>
      </p:sp>
      <p:sp>
        <p:nvSpPr>
          <p:cNvPr id="8" name="TextBox 8"/>
          <p:cNvSpPr txBox="1"/>
          <p:nvPr/>
        </p:nvSpPr>
        <p:spPr>
          <a:xfrm>
            <a:off x="5093294" y="2207001"/>
            <a:ext cx="2487377" cy="351571"/>
          </a:xfrm>
          <a:prstGeom prst="rect">
            <a:avLst/>
          </a:prstGeom>
        </p:spPr>
        <p:txBody>
          <a:bodyPr wrap="square" lIns="0" tIns="0" rIns="0" bIns="0" rtlCol="0" anchor="t">
            <a:spAutoFit/>
          </a:bodyPr>
          <a:lstStyle/>
          <a:p>
            <a:pPr algn="ctr">
              <a:lnSpc>
                <a:spcPts val="3022"/>
              </a:lnSpc>
            </a:pPr>
            <a:r>
              <a:rPr lang="en-US" sz="2159" b="1">
                <a:solidFill>
                  <a:srgbClr val="75CABD"/>
                </a:solidFill>
                <a:latin typeface="Proxima Nova Bold"/>
                <a:ea typeface="Proxima Nova Bold"/>
                <a:cs typeface="Proxima Nova Bold"/>
                <a:sym typeface="Proxima Nova Bold"/>
              </a:rPr>
              <a:t>4. Take a big test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E7CFB-1F85-EBDE-E866-F980ADB53FC9}"/>
              </a:ext>
            </a:extLst>
          </p:cNvPr>
          <p:cNvSpPr>
            <a:spLocks noGrp="1"/>
          </p:cNvSpPr>
          <p:nvPr>
            <p:ph idx="1"/>
          </p:nvPr>
        </p:nvSpPr>
        <p:spPr>
          <a:xfrm>
            <a:off x="1021556" y="1634557"/>
            <a:ext cx="7886700" cy="3263504"/>
          </a:xfrm>
        </p:spPr>
        <p:txBody>
          <a:bodyPr lIns="91440" tIns="45720" rIns="91440" bIns="45720" anchor="t"/>
          <a:lstStyle/>
          <a:p>
            <a:r>
              <a:rPr lang="en-US">
                <a:latin typeface="Aptos"/>
                <a:ea typeface="Verdana"/>
              </a:rPr>
              <a:t>Who gives people medicine?</a:t>
            </a:r>
            <a:endParaRPr lang="en-US"/>
          </a:p>
          <a:p>
            <a:pPr lvl="1">
              <a:buFont typeface="Courier New"/>
              <a:buChar char="o"/>
            </a:pPr>
            <a:r>
              <a:rPr lang="en-US">
                <a:latin typeface="Aptos"/>
                <a:ea typeface="Verdana"/>
              </a:rPr>
              <a:t>Doctor / Pharmacist / Teacher</a:t>
            </a:r>
            <a:endParaRPr lang="en-US"/>
          </a:p>
          <a:p>
            <a:r>
              <a:rPr lang="en-US">
                <a:latin typeface="Aptos"/>
                <a:ea typeface="Verdana"/>
              </a:rPr>
              <a:t>Where do pharmacists work?</a:t>
            </a:r>
          </a:p>
          <a:p>
            <a:pPr lvl="1">
              <a:buFont typeface="Courier New"/>
              <a:buChar char="o"/>
            </a:pPr>
            <a:r>
              <a:rPr lang="en-US">
                <a:latin typeface="Aptos"/>
                <a:ea typeface="Verdana"/>
              </a:rPr>
              <a:t>Hospital / Veterinarian Office / Pharmacy</a:t>
            </a:r>
            <a:endParaRPr lang="en-US"/>
          </a:p>
          <a:p>
            <a:r>
              <a:rPr lang="en-US">
                <a:latin typeface="Aptos"/>
                <a:ea typeface="Verdana"/>
              </a:rPr>
              <a:t>Should you take medicine by yourself?</a:t>
            </a:r>
          </a:p>
          <a:p>
            <a:pPr lvl="1">
              <a:buFont typeface="Courier New"/>
              <a:buChar char="o"/>
            </a:pPr>
            <a:r>
              <a:rPr lang="en-US">
                <a:latin typeface="Aptos"/>
                <a:ea typeface="Verdana"/>
              </a:rPr>
              <a:t>Yes / No</a:t>
            </a:r>
          </a:p>
        </p:txBody>
      </p:sp>
      <p:sp>
        <p:nvSpPr>
          <p:cNvPr id="3" name="Title 2">
            <a:extLst>
              <a:ext uri="{FF2B5EF4-FFF2-40B4-BE49-F238E27FC236}">
                <a16:creationId xmlns:a16="http://schemas.microsoft.com/office/drawing/2014/main" id="{7196C200-F94A-1745-1B37-5E4C888B712D}"/>
              </a:ext>
            </a:extLst>
          </p:cNvPr>
          <p:cNvSpPr>
            <a:spLocks noGrp="1"/>
          </p:cNvSpPr>
          <p:nvPr>
            <p:ph type="title"/>
          </p:nvPr>
        </p:nvSpPr>
        <p:spPr/>
        <p:txBody>
          <a:bodyPr lIns="91440" tIns="45720" rIns="91440" bIns="45720" anchor="t">
            <a:normAutofit fontScale="90000"/>
          </a:bodyPr>
          <a:lstStyle/>
          <a:p>
            <a:r>
              <a:rPr lang="en-US">
                <a:solidFill>
                  <a:schemeClr val="accent3"/>
                </a:solidFill>
                <a:latin typeface="Aptos"/>
                <a:ea typeface="Verdana"/>
              </a:rPr>
              <a:t>Let's test what you learned!</a:t>
            </a:r>
            <a:endParaRPr lang="en-US">
              <a:solidFill>
                <a:schemeClr val="accent3"/>
              </a:solidFill>
            </a:endParaRPr>
          </a:p>
        </p:txBody>
      </p:sp>
      <p:sp>
        <p:nvSpPr>
          <p:cNvPr id="4" name="Oval 3">
            <a:extLst>
              <a:ext uri="{FF2B5EF4-FFF2-40B4-BE49-F238E27FC236}">
                <a16:creationId xmlns:a16="http://schemas.microsoft.com/office/drawing/2014/main" id="{25389039-3649-B159-3703-EA95AF2EAD27}"/>
              </a:ext>
            </a:extLst>
          </p:cNvPr>
          <p:cNvSpPr/>
          <p:nvPr/>
        </p:nvSpPr>
        <p:spPr>
          <a:xfrm>
            <a:off x="2841876" y="2015803"/>
            <a:ext cx="1651747" cy="516355"/>
          </a:xfrm>
          <a:prstGeom prst="ellipse">
            <a:avLst/>
          </a:prstGeom>
          <a:noFill/>
          <a:ln w="38100">
            <a:solidFill>
              <a:schemeClr val="accent4"/>
            </a:solidFill>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7723160-9736-B39E-DCA3-0CE0A949241E}"/>
              </a:ext>
            </a:extLst>
          </p:cNvPr>
          <p:cNvSpPr/>
          <p:nvPr/>
        </p:nvSpPr>
        <p:spPr>
          <a:xfrm>
            <a:off x="1236742" y="2942136"/>
            <a:ext cx="6368018" cy="516355"/>
          </a:xfrm>
          <a:prstGeom prst="ellipse">
            <a:avLst/>
          </a:prstGeom>
          <a:noFill/>
          <a:ln w="38100">
            <a:solidFill>
              <a:schemeClr val="accent4"/>
            </a:solidFill>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C80AF48-B7D4-9C7C-5BF6-C51D440B6808}"/>
              </a:ext>
            </a:extLst>
          </p:cNvPr>
          <p:cNvSpPr/>
          <p:nvPr/>
        </p:nvSpPr>
        <p:spPr>
          <a:xfrm>
            <a:off x="2346960" y="3903220"/>
            <a:ext cx="657497" cy="375763"/>
          </a:xfrm>
          <a:prstGeom prst="ellipse">
            <a:avLst/>
          </a:prstGeom>
          <a:noFill/>
          <a:ln w="38100">
            <a:solidFill>
              <a:schemeClr val="accent4"/>
            </a:solidFill>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47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F19B62-A92C-8971-9B91-45FD29A121BF}"/>
              </a:ext>
            </a:extLst>
          </p:cNvPr>
          <p:cNvSpPr>
            <a:spLocks noGrp="1"/>
          </p:cNvSpPr>
          <p:nvPr>
            <p:ph type="ctrTitle"/>
          </p:nvPr>
        </p:nvSpPr>
        <p:spPr/>
        <p:txBody>
          <a:bodyPr lIns="91440" tIns="45720" rIns="91440" bIns="45720" anchor="t"/>
          <a:lstStyle/>
          <a:p>
            <a:r>
              <a:rPr lang="en-US">
                <a:latin typeface="Aptos"/>
                <a:ea typeface="Verdana"/>
              </a:rPr>
              <a:t>Thank you!</a:t>
            </a:r>
            <a:endParaRPr lang="en-US"/>
          </a:p>
        </p:txBody>
      </p:sp>
    </p:spTree>
    <p:extLst>
      <p:ext uri="{BB962C8B-B14F-4D97-AF65-F5344CB8AC3E}">
        <p14:creationId xmlns:p14="http://schemas.microsoft.com/office/powerpoint/2010/main" val="89915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9A80F-8FAC-FF12-1A6C-C9CC20DDB89D}"/>
              </a:ext>
            </a:extLst>
          </p:cNvPr>
          <p:cNvSpPr>
            <a:spLocks noGrp="1"/>
          </p:cNvSpPr>
          <p:nvPr>
            <p:ph idx="1"/>
          </p:nvPr>
        </p:nvSpPr>
        <p:spPr>
          <a:xfrm>
            <a:off x="628650" y="1785653"/>
            <a:ext cx="3840111" cy="1359234"/>
          </a:xfrm>
        </p:spPr>
        <p:txBody>
          <a:bodyPr lIns="91440" tIns="45720" rIns="91440" bIns="45720" anchor="t"/>
          <a:lstStyle/>
          <a:p>
            <a:pPr marL="0" indent="0">
              <a:buNone/>
            </a:pPr>
            <a:r>
              <a:rPr lang="en-US">
                <a:latin typeface="Aptos"/>
                <a:ea typeface="Verdana"/>
              </a:rPr>
              <a:t>Check out our </a:t>
            </a:r>
            <a:r>
              <a:rPr lang="en-US" b="1">
                <a:latin typeface="Aptos"/>
                <a:ea typeface="Verdana"/>
                <a:hlinkClick r:id="rId2"/>
              </a:rPr>
              <a:t>STEM Activities List</a:t>
            </a:r>
            <a:r>
              <a:rPr lang="en-US">
                <a:latin typeface="Aptos"/>
                <a:ea typeface="Verdana"/>
              </a:rPr>
              <a:t> for engaging, hands-on activities and pharmacy-related talking points and our </a:t>
            </a:r>
            <a:r>
              <a:rPr lang="en-US" b="1">
                <a:latin typeface="Aptos"/>
                <a:ea typeface="Verdana"/>
                <a:hlinkClick r:id="rId3"/>
              </a:rPr>
              <a:t>Kids’ Corner </a:t>
            </a:r>
            <a:r>
              <a:rPr lang="en-US">
                <a:latin typeface="Aptos"/>
                <a:ea typeface="Verdana"/>
              </a:rPr>
              <a:t>for fun, interactive worksheets.</a:t>
            </a:r>
            <a:endParaRPr lang="en-US"/>
          </a:p>
        </p:txBody>
      </p:sp>
      <p:sp>
        <p:nvSpPr>
          <p:cNvPr id="2" name="Title 1">
            <a:extLst>
              <a:ext uri="{FF2B5EF4-FFF2-40B4-BE49-F238E27FC236}">
                <a16:creationId xmlns:a16="http://schemas.microsoft.com/office/drawing/2014/main" id="{9D0EBDAB-B89D-E36F-DC4A-A9448421D3A4}"/>
              </a:ext>
            </a:extLst>
          </p:cNvPr>
          <p:cNvSpPr>
            <a:spLocks noGrp="1"/>
          </p:cNvSpPr>
          <p:nvPr>
            <p:ph type="title"/>
          </p:nvPr>
        </p:nvSpPr>
        <p:spPr>
          <a:xfrm>
            <a:off x="628650" y="645170"/>
            <a:ext cx="7886700" cy="487623"/>
          </a:xfrm>
        </p:spPr>
        <p:txBody>
          <a:bodyPr lIns="91440" tIns="45720" rIns="91440" bIns="45720" anchor="t">
            <a:normAutofit fontScale="90000"/>
          </a:bodyPr>
          <a:lstStyle/>
          <a:p>
            <a:r>
              <a:rPr lang="en-US">
                <a:solidFill>
                  <a:srgbClr val="333333"/>
                </a:solidFill>
                <a:latin typeface="Aptos"/>
                <a:ea typeface="Verdana"/>
              </a:rPr>
              <a:t>Looking for more activities to add to this presentation?</a:t>
            </a:r>
            <a:endParaRPr lang="en-US">
              <a:solidFill>
                <a:srgbClr val="333333"/>
              </a:solidFill>
            </a:endParaRPr>
          </a:p>
        </p:txBody>
      </p:sp>
      <p:pic>
        <p:nvPicPr>
          <p:cNvPr id="4" name="Picture 3" descr="A white background with text and images&#10;&#10;AI-generated content may be incorrect.">
            <a:extLst>
              <a:ext uri="{FF2B5EF4-FFF2-40B4-BE49-F238E27FC236}">
                <a16:creationId xmlns:a16="http://schemas.microsoft.com/office/drawing/2014/main" id="{0CE839FB-D1A1-5EDC-97BE-3551884A63EB}"/>
              </a:ext>
            </a:extLst>
          </p:cNvPr>
          <p:cNvPicPr>
            <a:picLocks noChangeAspect="1"/>
          </p:cNvPicPr>
          <p:nvPr/>
        </p:nvPicPr>
        <p:blipFill>
          <a:blip r:embed="rId4"/>
          <a:stretch>
            <a:fillRect/>
          </a:stretch>
        </p:blipFill>
        <p:spPr>
          <a:xfrm>
            <a:off x="4397339" y="1713566"/>
            <a:ext cx="2047711" cy="2784764"/>
          </a:xfrm>
          <a:prstGeom prst="rect">
            <a:avLst/>
          </a:prstGeom>
          <a:ln>
            <a:noFill/>
          </a:ln>
          <a:effectLst>
            <a:outerShdw blurRad="292100" dist="139700" dir="2700000" algn="tl" rotWithShape="0">
              <a:srgbClr val="333333">
                <a:alpha val="65000"/>
              </a:srgbClr>
            </a:outerShdw>
          </a:effectLst>
        </p:spPr>
      </p:pic>
      <p:pic>
        <p:nvPicPr>
          <p:cNvPr id="6" name="Picture 5">
            <a:hlinkClick r:id="rId3"/>
            <a:extLst>
              <a:ext uri="{FF2B5EF4-FFF2-40B4-BE49-F238E27FC236}">
                <a16:creationId xmlns:a16="http://schemas.microsoft.com/office/drawing/2014/main" id="{AFD80881-7E28-8FDA-725C-BE71B49A78EF}"/>
              </a:ext>
            </a:extLst>
          </p:cNvPr>
          <p:cNvPicPr>
            <a:picLocks noChangeAspect="1"/>
          </p:cNvPicPr>
          <p:nvPr/>
        </p:nvPicPr>
        <p:blipFill>
          <a:blip r:embed="rId5"/>
          <a:stretch>
            <a:fillRect/>
          </a:stretch>
        </p:blipFill>
        <p:spPr>
          <a:xfrm>
            <a:off x="6643060" y="1713566"/>
            <a:ext cx="2208127" cy="27847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4326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Introduction to Pharmacy and Pharmacy Careers</a:t>
            </a:r>
            <a:br>
              <a:rPr lang="en-US"/>
            </a:br>
            <a:endParaRPr lang="en-US"/>
          </a:p>
        </p:txBody>
      </p:sp>
      <p:sp>
        <p:nvSpPr>
          <p:cNvPr id="3" name="Subtitle 2"/>
          <p:cNvSpPr>
            <a:spLocks noGrp="1"/>
          </p:cNvSpPr>
          <p:nvPr>
            <p:ph type="subTitle" idx="1"/>
          </p:nvPr>
        </p:nvSpPr>
        <p:spPr>
          <a:xfrm>
            <a:off x="994207" y="3123792"/>
            <a:ext cx="7155587" cy="756239"/>
          </a:xfrm>
        </p:spPr>
        <p:txBody>
          <a:bodyPr/>
          <a:lstStyle/>
          <a:p>
            <a:r>
              <a:rPr lang="en-US"/>
              <a:t>For Elementary School Kids</a:t>
            </a:r>
          </a:p>
        </p:txBody>
      </p:sp>
    </p:spTree>
    <p:extLst>
      <p:ext uri="{BB962C8B-B14F-4D97-AF65-F5344CB8AC3E}">
        <p14:creationId xmlns:p14="http://schemas.microsoft.com/office/powerpoint/2010/main" val="356955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C35987-C8CB-45A4-7BEF-2C60CA93CD4B}"/>
              </a:ext>
            </a:extLst>
          </p:cNvPr>
          <p:cNvSpPr>
            <a:spLocks noGrp="1"/>
          </p:cNvSpPr>
          <p:nvPr>
            <p:ph type="title"/>
          </p:nvPr>
        </p:nvSpPr>
        <p:spPr/>
        <p:txBody>
          <a:bodyPr>
            <a:normAutofit fontScale="90000"/>
          </a:bodyPr>
          <a:lstStyle/>
          <a:p>
            <a:r>
              <a:rPr lang="en-US">
                <a:solidFill>
                  <a:schemeClr val="accent3"/>
                </a:solidFill>
              </a:rPr>
              <a:t>Introduce yourself…</a:t>
            </a:r>
          </a:p>
        </p:txBody>
      </p:sp>
      <p:sp>
        <p:nvSpPr>
          <p:cNvPr id="2" name="Content Placeholder 1">
            <a:extLst>
              <a:ext uri="{FF2B5EF4-FFF2-40B4-BE49-F238E27FC236}">
                <a16:creationId xmlns:a16="http://schemas.microsoft.com/office/drawing/2014/main" id="{BA580396-515A-FCA3-BB14-BDD67D4BB18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52823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sz="900"/>
          </a:p>
        </p:txBody>
      </p:sp>
      <p:sp>
        <p:nvSpPr>
          <p:cNvPr id="3" name="TextBox 3"/>
          <p:cNvSpPr txBox="1"/>
          <p:nvPr/>
        </p:nvSpPr>
        <p:spPr>
          <a:xfrm>
            <a:off x="506464" y="934670"/>
            <a:ext cx="8131072" cy="517257"/>
          </a:xfrm>
          <a:prstGeom prst="rect">
            <a:avLst/>
          </a:prstGeom>
        </p:spPr>
        <p:txBody>
          <a:bodyPr wrap="square" lIns="0" tIns="0" rIns="0" bIns="0" rtlCol="0" anchor="t">
            <a:spAutoFit/>
          </a:bodyPr>
          <a:lstStyle/>
          <a:p>
            <a:pPr algn="ctr">
              <a:lnSpc>
                <a:spcPts val="4491"/>
              </a:lnSpc>
            </a:pPr>
            <a:r>
              <a:rPr lang="en-US" sz="3208" b="1">
                <a:solidFill>
                  <a:srgbClr val="AA418F"/>
                </a:solidFill>
                <a:latin typeface="Proxima Nova Bold"/>
                <a:ea typeface="Proxima Nova Bold"/>
                <a:cs typeface="Proxima Nova Bold"/>
                <a:sym typeface="Proxima Nova Bold"/>
              </a:rPr>
              <a:t>How does medicine know where to go?</a:t>
            </a:r>
          </a:p>
        </p:txBody>
      </p:sp>
      <p:grpSp>
        <p:nvGrpSpPr>
          <p:cNvPr id="4" name="Group 4"/>
          <p:cNvGrpSpPr/>
          <p:nvPr/>
        </p:nvGrpSpPr>
        <p:grpSpPr>
          <a:xfrm>
            <a:off x="629195" y="1865528"/>
            <a:ext cx="7885612" cy="1845321"/>
            <a:chOff x="0" y="0"/>
            <a:chExt cx="21028294" cy="4920857"/>
          </a:xfrm>
        </p:grpSpPr>
        <p:sp>
          <p:nvSpPr>
            <p:cNvPr id="5" name="Freeform 5"/>
            <p:cNvSpPr/>
            <p:nvPr/>
          </p:nvSpPr>
          <p:spPr>
            <a:xfrm>
              <a:off x="3381036" y="664668"/>
              <a:ext cx="3300829" cy="3549278"/>
            </a:xfrm>
            <a:custGeom>
              <a:avLst/>
              <a:gdLst/>
              <a:ahLst/>
              <a:cxnLst/>
              <a:rect l="l" t="t" r="r" b="b"/>
              <a:pathLst>
                <a:path w="3300829" h="3549278">
                  <a:moveTo>
                    <a:pt x="0" y="0"/>
                  </a:moveTo>
                  <a:lnTo>
                    <a:pt x="3300829" y="0"/>
                  </a:lnTo>
                  <a:lnTo>
                    <a:pt x="3300829" y="3549278"/>
                  </a:lnTo>
                  <a:lnTo>
                    <a:pt x="0" y="35492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900"/>
            </a:p>
          </p:txBody>
        </p:sp>
        <p:sp>
          <p:nvSpPr>
            <p:cNvPr id="6" name="Freeform 6"/>
            <p:cNvSpPr/>
            <p:nvPr/>
          </p:nvSpPr>
          <p:spPr>
            <a:xfrm>
              <a:off x="0" y="1340531"/>
              <a:ext cx="2045151" cy="2045151"/>
            </a:xfrm>
            <a:custGeom>
              <a:avLst/>
              <a:gdLst/>
              <a:ahLst/>
              <a:cxnLst/>
              <a:rect l="l" t="t" r="r" b="b"/>
              <a:pathLst>
                <a:path w="2045151" h="2045151">
                  <a:moveTo>
                    <a:pt x="0" y="0"/>
                  </a:moveTo>
                  <a:lnTo>
                    <a:pt x="2045151" y="0"/>
                  </a:lnTo>
                  <a:lnTo>
                    <a:pt x="2045151" y="2045151"/>
                  </a:lnTo>
                  <a:lnTo>
                    <a:pt x="0" y="2045151"/>
                  </a:lnTo>
                  <a:lnTo>
                    <a:pt x="0" y="0"/>
                  </a:lnTo>
                  <a:close/>
                </a:path>
              </a:pathLst>
            </a:custGeom>
            <a:blipFill>
              <a:blip r:embed="rId6"/>
              <a:stretch>
                <a:fillRect/>
              </a:stretch>
            </a:blipFill>
          </p:spPr>
          <p:txBody>
            <a:bodyPr/>
            <a:lstStyle/>
            <a:p>
              <a:endParaRPr lang="en-US" sz="900"/>
            </a:p>
          </p:txBody>
        </p:sp>
        <p:sp>
          <p:nvSpPr>
            <p:cNvPr id="7" name="Freeform 7"/>
            <p:cNvSpPr/>
            <p:nvPr/>
          </p:nvSpPr>
          <p:spPr>
            <a:xfrm>
              <a:off x="7414396" y="0"/>
              <a:ext cx="4524914" cy="4878614"/>
            </a:xfrm>
            <a:custGeom>
              <a:avLst/>
              <a:gdLst/>
              <a:ahLst/>
              <a:cxnLst/>
              <a:rect l="l" t="t" r="r" b="b"/>
              <a:pathLst>
                <a:path w="4524914" h="4878614">
                  <a:moveTo>
                    <a:pt x="0" y="0"/>
                  </a:moveTo>
                  <a:lnTo>
                    <a:pt x="4524914" y="0"/>
                  </a:lnTo>
                  <a:lnTo>
                    <a:pt x="4524914" y="4878614"/>
                  </a:lnTo>
                  <a:lnTo>
                    <a:pt x="0" y="48786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900"/>
            </a:p>
          </p:txBody>
        </p:sp>
        <p:sp>
          <p:nvSpPr>
            <p:cNvPr id="8" name="Freeform 8"/>
            <p:cNvSpPr/>
            <p:nvPr/>
          </p:nvSpPr>
          <p:spPr>
            <a:xfrm rot="3056521">
              <a:off x="12074871" y="1470576"/>
              <a:ext cx="4792056" cy="2108505"/>
            </a:xfrm>
            <a:custGeom>
              <a:avLst/>
              <a:gdLst/>
              <a:ahLst/>
              <a:cxnLst/>
              <a:rect l="l" t="t" r="r" b="b"/>
              <a:pathLst>
                <a:path w="4792056" h="2108505">
                  <a:moveTo>
                    <a:pt x="0" y="0"/>
                  </a:moveTo>
                  <a:lnTo>
                    <a:pt x="4792056" y="0"/>
                  </a:lnTo>
                  <a:lnTo>
                    <a:pt x="4792056" y="2108504"/>
                  </a:lnTo>
                  <a:lnTo>
                    <a:pt x="0" y="21085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900"/>
            </a:p>
          </p:txBody>
        </p:sp>
        <p:sp>
          <p:nvSpPr>
            <p:cNvPr id="9" name="Freeform 9"/>
            <p:cNvSpPr/>
            <p:nvPr/>
          </p:nvSpPr>
          <p:spPr>
            <a:xfrm>
              <a:off x="17377676" y="223148"/>
              <a:ext cx="3650618" cy="4432318"/>
            </a:xfrm>
            <a:custGeom>
              <a:avLst/>
              <a:gdLst/>
              <a:ahLst/>
              <a:cxnLst/>
              <a:rect l="l" t="t" r="r" b="b"/>
              <a:pathLst>
                <a:path w="3650618" h="4432318">
                  <a:moveTo>
                    <a:pt x="0" y="0"/>
                  </a:moveTo>
                  <a:lnTo>
                    <a:pt x="3650619" y="0"/>
                  </a:lnTo>
                  <a:lnTo>
                    <a:pt x="3650619" y="4432318"/>
                  </a:lnTo>
                  <a:lnTo>
                    <a:pt x="0" y="443231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900"/>
            </a:p>
          </p:txBody>
        </p:sp>
        <p:sp>
          <p:nvSpPr>
            <p:cNvPr id="10" name="AutoShape 10"/>
            <p:cNvSpPr/>
            <p:nvPr/>
          </p:nvSpPr>
          <p:spPr>
            <a:xfrm>
              <a:off x="2114830" y="2363107"/>
              <a:ext cx="1067350" cy="0"/>
            </a:xfrm>
            <a:prstGeom prst="line">
              <a:avLst/>
            </a:prstGeom>
            <a:ln w="152400" cap="flat">
              <a:solidFill>
                <a:srgbClr val="000000"/>
              </a:solidFill>
              <a:prstDash val="solid"/>
              <a:headEnd type="none" w="sm" len="sm"/>
              <a:tailEnd type="arrow" w="med" len="sm"/>
            </a:ln>
          </p:spPr>
          <p:txBody>
            <a:bodyPr/>
            <a:lstStyle/>
            <a:p>
              <a:endParaRPr lang="en-US" sz="900"/>
            </a:p>
          </p:txBody>
        </p:sp>
        <p:sp>
          <p:nvSpPr>
            <p:cNvPr id="11" name="AutoShape 11"/>
            <p:cNvSpPr/>
            <p:nvPr/>
          </p:nvSpPr>
          <p:spPr>
            <a:xfrm>
              <a:off x="7090697" y="2363107"/>
              <a:ext cx="1067350" cy="0"/>
            </a:xfrm>
            <a:prstGeom prst="line">
              <a:avLst/>
            </a:prstGeom>
            <a:ln w="152400" cap="flat">
              <a:solidFill>
                <a:srgbClr val="000000"/>
              </a:solidFill>
              <a:prstDash val="solid"/>
              <a:headEnd type="none" w="sm" len="sm"/>
              <a:tailEnd type="arrow" w="med" len="sm"/>
            </a:ln>
          </p:spPr>
          <p:txBody>
            <a:bodyPr/>
            <a:lstStyle/>
            <a:p>
              <a:endParaRPr lang="en-US" sz="900"/>
            </a:p>
          </p:txBody>
        </p:sp>
        <p:sp>
          <p:nvSpPr>
            <p:cNvPr id="12" name="AutoShape 12"/>
            <p:cNvSpPr/>
            <p:nvPr/>
          </p:nvSpPr>
          <p:spPr>
            <a:xfrm>
              <a:off x="12002810" y="2448628"/>
              <a:ext cx="1067350" cy="0"/>
            </a:xfrm>
            <a:prstGeom prst="line">
              <a:avLst/>
            </a:prstGeom>
            <a:ln w="152400" cap="flat">
              <a:solidFill>
                <a:srgbClr val="000000"/>
              </a:solidFill>
              <a:prstDash val="solid"/>
              <a:headEnd type="none" w="sm" len="sm"/>
              <a:tailEnd type="arrow" w="med" len="sm"/>
            </a:ln>
          </p:spPr>
          <p:txBody>
            <a:bodyPr/>
            <a:lstStyle/>
            <a:p>
              <a:endParaRPr lang="en-US" sz="900"/>
            </a:p>
          </p:txBody>
        </p:sp>
        <p:sp>
          <p:nvSpPr>
            <p:cNvPr id="13" name="AutoShape 13"/>
            <p:cNvSpPr/>
            <p:nvPr/>
          </p:nvSpPr>
          <p:spPr>
            <a:xfrm>
              <a:off x="15731938" y="2439307"/>
              <a:ext cx="1067350" cy="0"/>
            </a:xfrm>
            <a:prstGeom prst="line">
              <a:avLst/>
            </a:prstGeom>
            <a:ln w="152400" cap="flat">
              <a:solidFill>
                <a:srgbClr val="000000"/>
              </a:solidFill>
              <a:prstDash val="solid"/>
              <a:headEnd type="none" w="sm" len="sm"/>
              <a:tailEnd type="arrow" w="med" len="sm"/>
            </a:ln>
          </p:spPr>
          <p:txBody>
            <a:bodyPr/>
            <a:lstStyle/>
            <a:p>
              <a:endParaRPr lang="en-US" sz="90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9B682F-DCE1-B696-F540-864A57079BDF}"/>
              </a:ext>
              <a:ext uri="{C183D7F6-B498-43B3-948B-1728B52AA6E4}">
                <adec:decorative xmlns:adec="http://schemas.microsoft.com/office/drawing/2017/decorative" val="1"/>
              </a:ext>
            </a:extLst>
          </p:cNvPr>
          <p:cNvPicPr>
            <a:picLocks noChangeAspect="1"/>
          </p:cNvPicPr>
          <p:nvPr/>
        </p:nvPicPr>
        <p:blipFill>
          <a:blip r:embed="rId3"/>
          <a:srcRect t="14310" r="1" b="12452"/>
          <a:stretch/>
        </p:blipFill>
        <p:spPr>
          <a:xfrm>
            <a:off x="628650" y="1369218"/>
            <a:ext cx="7886700" cy="3263504"/>
          </a:xfrm>
          <a:prstGeom prst="rect">
            <a:avLst/>
          </a:prstGeom>
          <a:noFill/>
        </p:spPr>
      </p:pic>
      <p:sp>
        <p:nvSpPr>
          <p:cNvPr id="3" name="Title 2">
            <a:extLst>
              <a:ext uri="{FF2B5EF4-FFF2-40B4-BE49-F238E27FC236}">
                <a16:creationId xmlns:a16="http://schemas.microsoft.com/office/drawing/2014/main" id="{D751E3F7-EF96-808A-A888-137D0900C88B}"/>
              </a:ext>
            </a:extLst>
          </p:cNvPr>
          <p:cNvSpPr>
            <a:spLocks noGrp="1"/>
          </p:cNvSpPr>
          <p:nvPr>
            <p:ph type="title"/>
          </p:nvPr>
        </p:nvSpPr>
        <p:spPr>
          <a:xfrm>
            <a:off x="628650" y="631792"/>
            <a:ext cx="7886700" cy="487623"/>
          </a:xfrm>
        </p:spPr>
        <p:txBody>
          <a:bodyPr>
            <a:normAutofit fontScale="90000"/>
          </a:bodyPr>
          <a:lstStyle/>
          <a:p>
            <a:pPr algn="ctr"/>
            <a:r>
              <a:rPr lang="en-US">
                <a:solidFill>
                  <a:schemeClr val="accent3"/>
                </a:solidFill>
              </a:rPr>
              <a:t>Where do we get medicine?</a:t>
            </a:r>
          </a:p>
        </p:txBody>
      </p:sp>
    </p:spTree>
    <p:extLst>
      <p:ext uri="{BB962C8B-B14F-4D97-AF65-F5344CB8AC3E}">
        <p14:creationId xmlns:p14="http://schemas.microsoft.com/office/powerpoint/2010/main" val="2445202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784A42-616E-79B7-432B-D93645E00843}"/>
              </a:ext>
              <a:ext uri="{C183D7F6-B498-43B3-948B-1728B52AA6E4}">
                <adec:decorative xmlns:adec="http://schemas.microsoft.com/office/drawing/2017/decorative" val="1"/>
              </a:ext>
            </a:extLst>
          </p:cNvPr>
          <p:cNvPicPr>
            <a:picLocks noChangeAspect="1"/>
          </p:cNvPicPr>
          <p:nvPr/>
        </p:nvPicPr>
        <p:blipFill>
          <a:blip r:embed="rId3"/>
          <a:srcRect r="1" b="26762"/>
          <a:stretch/>
        </p:blipFill>
        <p:spPr>
          <a:xfrm>
            <a:off x="628650" y="1369218"/>
            <a:ext cx="7886700" cy="3263504"/>
          </a:xfrm>
          <a:prstGeom prst="rect">
            <a:avLst/>
          </a:prstGeom>
          <a:noFill/>
        </p:spPr>
      </p:pic>
      <p:sp>
        <p:nvSpPr>
          <p:cNvPr id="9" name="Title 2">
            <a:extLst>
              <a:ext uri="{FF2B5EF4-FFF2-40B4-BE49-F238E27FC236}">
                <a16:creationId xmlns:a16="http://schemas.microsoft.com/office/drawing/2014/main" id="{0518E3C0-5AA2-C4F6-95BD-AD222B5BE107}"/>
              </a:ext>
            </a:extLst>
          </p:cNvPr>
          <p:cNvSpPr>
            <a:spLocks noGrp="1"/>
          </p:cNvSpPr>
          <p:nvPr>
            <p:ph type="title"/>
          </p:nvPr>
        </p:nvSpPr>
        <p:spPr/>
        <p:txBody>
          <a:bodyPr>
            <a:normAutofit fontScale="90000"/>
          </a:bodyPr>
          <a:lstStyle/>
          <a:p>
            <a:pPr algn="ctr"/>
            <a:r>
              <a:rPr lang="en-US" b="1">
                <a:solidFill>
                  <a:schemeClr val="accent3"/>
                </a:solidFill>
              </a:rPr>
              <a:t>What is a Pharmacist?</a:t>
            </a:r>
            <a:br>
              <a:rPr lang="en-US">
                <a:solidFill>
                  <a:schemeClr val="accent3"/>
                </a:solidFill>
              </a:rPr>
            </a:br>
            <a:endParaRPr lang="en-US">
              <a:solidFill>
                <a:schemeClr val="accent3"/>
              </a:solidFill>
            </a:endParaRPr>
          </a:p>
        </p:txBody>
      </p:sp>
    </p:spTree>
    <p:extLst>
      <p:ext uri="{BB962C8B-B14F-4D97-AF65-F5344CB8AC3E}">
        <p14:creationId xmlns:p14="http://schemas.microsoft.com/office/powerpoint/2010/main" val="252533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D63E3-E4AE-1DF5-A1C9-0B0FDA995666}"/>
              </a:ext>
            </a:extLst>
          </p:cNvPr>
          <p:cNvSpPr>
            <a:spLocks noGrp="1"/>
          </p:cNvSpPr>
          <p:nvPr>
            <p:ph type="ctrTitle"/>
          </p:nvPr>
        </p:nvSpPr>
        <p:spPr>
          <a:xfrm>
            <a:off x="994206" y="1500187"/>
            <a:ext cx="7155587" cy="589004"/>
          </a:xfrm>
        </p:spPr>
        <p:txBody>
          <a:bodyPr/>
          <a:lstStyle/>
          <a:p>
            <a:pPr algn="ctr">
              <a:lnSpc>
                <a:spcPts val="9072"/>
              </a:lnSpc>
            </a:pPr>
            <a:r>
              <a:rPr lang="en-US" sz="4400" b="1">
                <a:solidFill>
                  <a:srgbClr val="333333"/>
                </a:solidFill>
                <a:latin typeface="Arimo Bold"/>
                <a:ea typeface="Arimo Bold"/>
                <a:cs typeface="Arimo Bold"/>
                <a:sym typeface="Arimo Bold"/>
              </a:rPr>
              <a:t>Game Time</a:t>
            </a:r>
          </a:p>
        </p:txBody>
      </p:sp>
      <p:grpSp>
        <p:nvGrpSpPr>
          <p:cNvPr id="2" name="Group 6">
            <a:extLst>
              <a:ext uri="{FF2B5EF4-FFF2-40B4-BE49-F238E27FC236}">
                <a16:creationId xmlns:a16="http://schemas.microsoft.com/office/drawing/2014/main" id="{61E02E41-8899-CA6D-84CA-32E23E8630F3}"/>
              </a:ext>
            </a:extLst>
          </p:cNvPr>
          <p:cNvGrpSpPr/>
          <p:nvPr/>
        </p:nvGrpSpPr>
        <p:grpSpPr>
          <a:xfrm>
            <a:off x="-2854249" y="2407026"/>
            <a:ext cx="12254940" cy="1550497"/>
            <a:chOff x="0" y="-4572001"/>
            <a:chExt cx="24213950" cy="6588638"/>
          </a:xfrm>
        </p:grpSpPr>
        <p:sp>
          <p:nvSpPr>
            <p:cNvPr id="4" name="Freeform 7">
              <a:extLst>
                <a:ext uri="{FF2B5EF4-FFF2-40B4-BE49-F238E27FC236}">
                  <a16:creationId xmlns:a16="http://schemas.microsoft.com/office/drawing/2014/main" id="{2537D1C5-792C-81A2-0D55-163B3C2A4E16}"/>
                </a:ext>
              </a:extLst>
            </p:cNvPr>
            <p:cNvSpPr/>
            <p:nvPr/>
          </p:nvSpPr>
          <p:spPr>
            <a:xfrm>
              <a:off x="0" y="0"/>
              <a:ext cx="19081566" cy="2016637"/>
            </a:xfrm>
            <a:custGeom>
              <a:avLst/>
              <a:gdLst/>
              <a:ahLst/>
              <a:cxnLst/>
              <a:rect l="l" t="t" r="r" b="b"/>
              <a:pathLst>
                <a:path w="19081566" h="2016637">
                  <a:moveTo>
                    <a:pt x="0" y="0"/>
                  </a:moveTo>
                  <a:lnTo>
                    <a:pt x="19081566" y="0"/>
                  </a:lnTo>
                  <a:lnTo>
                    <a:pt x="19081566" y="2016637"/>
                  </a:lnTo>
                  <a:lnTo>
                    <a:pt x="0" y="2016637"/>
                  </a:lnTo>
                  <a:close/>
                </a:path>
              </a:pathLst>
            </a:custGeom>
            <a:solidFill>
              <a:srgbClr val="000000">
                <a:alpha val="0"/>
              </a:srgbClr>
            </a:solidFill>
          </p:spPr>
          <p:txBody>
            <a:bodyPr/>
            <a:lstStyle/>
            <a:p>
              <a:endParaRPr lang="en-US"/>
            </a:p>
          </p:txBody>
        </p:sp>
        <p:sp>
          <p:nvSpPr>
            <p:cNvPr id="5" name="TextBox 8">
              <a:extLst>
                <a:ext uri="{FF2B5EF4-FFF2-40B4-BE49-F238E27FC236}">
                  <a16:creationId xmlns:a16="http://schemas.microsoft.com/office/drawing/2014/main" id="{3006E93D-1A6F-F375-8811-1A797109E84A}"/>
                </a:ext>
              </a:extLst>
            </p:cNvPr>
            <p:cNvSpPr txBox="1"/>
            <p:nvPr/>
          </p:nvSpPr>
          <p:spPr>
            <a:xfrm>
              <a:off x="5132385" y="-4572001"/>
              <a:ext cx="19081565" cy="1988060"/>
            </a:xfrm>
            <a:prstGeom prst="rect">
              <a:avLst/>
            </a:prstGeom>
          </p:spPr>
          <p:txBody>
            <a:bodyPr lIns="0" tIns="0" rIns="0" bIns="0" rtlCol="0" anchor="t"/>
            <a:lstStyle/>
            <a:p>
              <a:pPr algn="ctr">
                <a:lnSpc>
                  <a:spcPts val="6048"/>
                </a:lnSpc>
              </a:pPr>
              <a:r>
                <a:rPr lang="en-US" sz="2000" b="1">
                  <a:solidFill>
                    <a:srgbClr val="AA418F"/>
                  </a:solidFill>
                  <a:latin typeface="Arimo Bold"/>
                  <a:ea typeface="Arimo Bold"/>
                  <a:cs typeface="Arimo Bold"/>
                  <a:sym typeface="Arimo Bold"/>
                </a:rPr>
                <a:t>Give the medicine to the right patient!</a:t>
              </a:r>
            </a:p>
          </p:txBody>
        </p:sp>
      </p:grpSp>
    </p:spTree>
    <p:extLst>
      <p:ext uri="{BB962C8B-B14F-4D97-AF65-F5344CB8AC3E}">
        <p14:creationId xmlns:p14="http://schemas.microsoft.com/office/powerpoint/2010/main" val="258860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CB4F74-98BD-CBFD-5B9B-C62A3C5FF52C}"/>
              </a:ext>
            </a:extLst>
          </p:cNvPr>
          <p:cNvSpPr>
            <a:spLocks noGrp="1"/>
          </p:cNvSpPr>
          <p:nvPr>
            <p:ph type="title"/>
          </p:nvPr>
        </p:nvSpPr>
        <p:spPr>
          <a:xfrm>
            <a:off x="628650" y="389829"/>
            <a:ext cx="7886700" cy="487623"/>
          </a:xfrm>
        </p:spPr>
        <p:txBody>
          <a:bodyPr>
            <a:normAutofit fontScale="90000"/>
          </a:bodyPr>
          <a:lstStyle/>
          <a:p>
            <a:pPr>
              <a:lnSpc>
                <a:spcPts val="8981"/>
              </a:lnSpc>
            </a:pPr>
            <a:r>
              <a:rPr lang="en-US" sz="3600" b="1">
                <a:solidFill>
                  <a:srgbClr val="AA418F"/>
                </a:solidFill>
                <a:latin typeface="Proxima Nova Bold"/>
                <a:ea typeface="Proxima Nova Bold"/>
                <a:cs typeface="Proxima Nova Bold"/>
                <a:sym typeface="Proxima Nova Bold"/>
              </a:rPr>
              <a:t>Which patient needs cough syrup?</a:t>
            </a:r>
          </a:p>
        </p:txBody>
      </p:sp>
      <p:sp>
        <p:nvSpPr>
          <p:cNvPr id="10" name="Freeform 3">
            <a:extLst>
              <a:ext uri="{FF2B5EF4-FFF2-40B4-BE49-F238E27FC236}">
                <a16:creationId xmlns:a16="http://schemas.microsoft.com/office/drawing/2014/main" id="{072844D2-47B0-0069-D647-3FFCD9A5560D}"/>
              </a:ext>
            </a:extLst>
          </p:cNvPr>
          <p:cNvSpPr/>
          <p:nvPr/>
        </p:nvSpPr>
        <p:spPr>
          <a:xfrm>
            <a:off x="6526595" y="3493869"/>
            <a:ext cx="918257" cy="1379016"/>
          </a:xfrm>
          <a:custGeom>
            <a:avLst/>
            <a:gdLst/>
            <a:ahLst/>
            <a:cxnLst/>
            <a:rect l="l" t="t" r="r" b="b"/>
            <a:pathLst>
              <a:path w="1930190" h="2897095">
                <a:moveTo>
                  <a:pt x="0" y="0"/>
                </a:moveTo>
                <a:lnTo>
                  <a:pt x="1930190" y="0"/>
                </a:lnTo>
                <a:lnTo>
                  <a:pt x="1930190" y="2897096"/>
                </a:lnTo>
                <a:lnTo>
                  <a:pt x="0" y="2897096"/>
                </a:lnTo>
                <a:lnTo>
                  <a:pt x="0" y="0"/>
                </a:lnTo>
                <a:close/>
              </a:path>
            </a:pathLst>
          </a:custGeom>
          <a:blipFill>
            <a:blip r:embed="rId4"/>
            <a:stretch>
              <a:fillRect/>
            </a:stretch>
          </a:blipFill>
        </p:spPr>
        <p:txBody>
          <a:bodyPr/>
          <a:lstStyle/>
          <a:p>
            <a:endParaRPr lang="en-US"/>
          </a:p>
        </p:txBody>
      </p:sp>
      <p:sp>
        <p:nvSpPr>
          <p:cNvPr id="11" name="Freeform 4">
            <a:extLst>
              <a:ext uri="{FF2B5EF4-FFF2-40B4-BE49-F238E27FC236}">
                <a16:creationId xmlns:a16="http://schemas.microsoft.com/office/drawing/2014/main" id="{B4D03910-17EA-9260-A593-0389585428BF}"/>
              </a:ext>
            </a:extLst>
          </p:cNvPr>
          <p:cNvSpPr/>
          <p:nvPr/>
        </p:nvSpPr>
        <p:spPr>
          <a:xfrm>
            <a:off x="6452774" y="1573791"/>
            <a:ext cx="1065901" cy="1537291"/>
          </a:xfrm>
          <a:custGeom>
            <a:avLst/>
            <a:gdLst/>
            <a:ahLst/>
            <a:cxnLst/>
            <a:rect l="l" t="t" r="r" b="b"/>
            <a:pathLst>
              <a:path w="2240539" h="3229606">
                <a:moveTo>
                  <a:pt x="0" y="0"/>
                </a:moveTo>
                <a:lnTo>
                  <a:pt x="2240540" y="0"/>
                </a:lnTo>
                <a:lnTo>
                  <a:pt x="2240540" y="3229606"/>
                </a:lnTo>
                <a:lnTo>
                  <a:pt x="0" y="3229606"/>
                </a:lnTo>
                <a:lnTo>
                  <a:pt x="0" y="0"/>
                </a:lnTo>
                <a:close/>
              </a:path>
            </a:pathLst>
          </a:custGeom>
          <a:blipFill>
            <a:blip r:embed="rId5"/>
            <a:stretch>
              <a:fillRect/>
            </a:stretch>
          </a:blipFill>
        </p:spPr>
        <p:txBody>
          <a:bodyPr/>
          <a:lstStyle/>
          <a:p>
            <a:endParaRPr lang="en-US"/>
          </a:p>
        </p:txBody>
      </p:sp>
      <p:sp>
        <p:nvSpPr>
          <p:cNvPr id="12" name="Freeform 5">
            <a:extLst>
              <a:ext uri="{FF2B5EF4-FFF2-40B4-BE49-F238E27FC236}">
                <a16:creationId xmlns:a16="http://schemas.microsoft.com/office/drawing/2014/main" id="{B794BE85-31AE-C571-0A0F-FA9286B7A8BB}"/>
              </a:ext>
            </a:extLst>
          </p:cNvPr>
          <p:cNvSpPr/>
          <p:nvPr/>
        </p:nvSpPr>
        <p:spPr>
          <a:xfrm>
            <a:off x="4319233" y="1738300"/>
            <a:ext cx="1129107" cy="1208275"/>
          </a:xfrm>
          <a:custGeom>
            <a:avLst/>
            <a:gdLst/>
            <a:ahLst/>
            <a:cxnLst/>
            <a:rect l="l" t="t" r="r" b="b"/>
            <a:pathLst>
              <a:path w="2373399" h="2538394">
                <a:moveTo>
                  <a:pt x="0" y="0"/>
                </a:moveTo>
                <a:lnTo>
                  <a:pt x="2373399" y="0"/>
                </a:lnTo>
                <a:lnTo>
                  <a:pt x="2373399" y="2538394"/>
                </a:lnTo>
                <a:lnTo>
                  <a:pt x="0" y="2538394"/>
                </a:lnTo>
                <a:lnTo>
                  <a:pt x="0" y="0"/>
                </a:lnTo>
                <a:close/>
              </a:path>
            </a:pathLst>
          </a:custGeom>
          <a:blipFill>
            <a:blip r:embed="rId6"/>
            <a:stretch>
              <a:fillRect/>
            </a:stretch>
          </a:blipFill>
        </p:spPr>
        <p:txBody>
          <a:bodyPr/>
          <a:lstStyle/>
          <a:p>
            <a:endParaRPr lang="en-US"/>
          </a:p>
        </p:txBody>
      </p:sp>
      <p:sp>
        <p:nvSpPr>
          <p:cNvPr id="13" name="Freeform 6">
            <a:extLst>
              <a:ext uri="{FF2B5EF4-FFF2-40B4-BE49-F238E27FC236}">
                <a16:creationId xmlns:a16="http://schemas.microsoft.com/office/drawing/2014/main" id="{CB482057-3972-AA83-9CAA-5686A06FDA53}"/>
              </a:ext>
            </a:extLst>
          </p:cNvPr>
          <p:cNvSpPr/>
          <p:nvPr/>
        </p:nvSpPr>
        <p:spPr>
          <a:xfrm>
            <a:off x="4587281" y="3315303"/>
            <a:ext cx="884103" cy="1438368"/>
          </a:xfrm>
          <a:custGeom>
            <a:avLst/>
            <a:gdLst/>
            <a:ahLst/>
            <a:cxnLst/>
            <a:rect l="l" t="t" r="r" b="b"/>
            <a:pathLst>
              <a:path w="1858397" h="3021784">
                <a:moveTo>
                  <a:pt x="0" y="0"/>
                </a:moveTo>
                <a:lnTo>
                  <a:pt x="1858397" y="0"/>
                </a:lnTo>
                <a:lnTo>
                  <a:pt x="1858397" y="3021784"/>
                </a:lnTo>
                <a:lnTo>
                  <a:pt x="0" y="3021784"/>
                </a:lnTo>
                <a:lnTo>
                  <a:pt x="0" y="0"/>
                </a:lnTo>
                <a:close/>
              </a:path>
            </a:pathLst>
          </a:custGeom>
          <a:blipFill>
            <a:blip r:embed="rId7"/>
            <a:stretch>
              <a:fillRect/>
            </a:stretch>
          </a:blipFill>
        </p:spPr>
        <p:txBody>
          <a:bodyPr/>
          <a:lstStyle/>
          <a:p>
            <a:endParaRPr lang="en-US"/>
          </a:p>
        </p:txBody>
      </p:sp>
      <p:grpSp>
        <p:nvGrpSpPr>
          <p:cNvPr id="14" name="Group 7">
            <a:extLst>
              <a:ext uri="{FF2B5EF4-FFF2-40B4-BE49-F238E27FC236}">
                <a16:creationId xmlns:a16="http://schemas.microsoft.com/office/drawing/2014/main" id="{D951AC7C-6340-2897-9255-FF41A4A475F6}"/>
              </a:ext>
            </a:extLst>
          </p:cNvPr>
          <p:cNvGrpSpPr/>
          <p:nvPr/>
        </p:nvGrpSpPr>
        <p:grpSpPr>
          <a:xfrm>
            <a:off x="730199" y="2648904"/>
            <a:ext cx="3290479" cy="1062580"/>
            <a:chOff x="284611" y="1061177"/>
            <a:chExt cx="9222184" cy="2976419"/>
          </a:xfrm>
        </p:grpSpPr>
        <p:sp>
          <p:nvSpPr>
            <p:cNvPr id="15" name="Freeform 8">
              <a:extLst>
                <a:ext uri="{FF2B5EF4-FFF2-40B4-BE49-F238E27FC236}">
                  <a16:creationId xmlns:a16="http://schemas.microsoft.com/office/drawing/2014/main" id="{D30E3ED5-FC6A-B4CA-F310-F0FAA18B320A}"/>
                </a:ext>
              </a:extLst>
            </p:cNvPr>
            <p:cNvSpPr/>
            <p:nvPr/>
          </p:nvSpPr>
          <p:spPr>
            <a:xfrm rot="3314080">
              <a:off x="1669927" y="-63488"/>
              <a:ext cx="2715768" cy="5486400"/>
            </a:xfrm>
            <a:custGeom>
              <a:avLst/>
              <a:gdLst/>
              <a:ahLst/>
              <a:cxnLst/>
              <a:rect l="l" t="t" r="r" b="b"/>
              <a:pathLst>
                <a:path w="2715768" h="5486400">
                  <a:moveTo>
                    <a:pt x="0" y="0"/>
                  </a:moveTo>
                  <a:lnTo>
                    <a:pt x="2715768" y="0"/>
                  </a:lnTo>
                  <a:lnTo>
                    <a:pt x="2715768" y="5486400"/>
                  </a:lnTo>
                  <a:lnTo>
                    <a:pt x="0" y="54864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9">
              <a:extLst>
                <a:ext uri="{FF2B5EF4-FFF2-40B4-BE49-F238E27FC236}">
                  <a16:creationId xmlns:a16="http://schemas.microsoft.com/office/drawing/2014/main" id="{68C2C138-C3A5-5B7F-4AA3-1731C9EB0F77}"/>
                </a:ext>
              </a:extLst>
            </p:cNvPr>
            <p:cNvSpPr/>
            <p:nvPr/>
          </p:nvSpPr>
          <p:spPr>
            <a:xfrm>
              <a:off x="4780641" y="1683350"/>
              <a:ext cx="4726154" cy="2309908"/>
            </a:xfrm>
            <a:custGeom>
              <a:avLst/>
              <a:gdLst/>
              <a:ahLst/>
              <a:cxnLst/>
              <a:rect l="l" t="t" r="r" b="b"/>
              <a:pathLst>
                <a:path w="4726154" h="2309908">
                  <a:moveTo>
                    <a:pt x="0" y="0"/>
                  </a:moveTo>
                  <a:lnTo>
                    <a:pt x="4726154" y="0"/>
                  </a:lnTo>
                  <a:lnTo>
                    <a:pt x="4726154" y="2309908"/>
                  </a:lnTo>
                  <a:lnTo>
                    <a:pt x="0" y="230990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0">
              <a:extLst>
                <a:ext uri="{FF2B5EF4-FFF2-40B4-BE49-F238E27FC236}">
                  <a16:creationId xmlns:a16="http://schemas.microsoft.com/office/drawing/2014/main" id="{8A4AA3C5-59E7-09BF-72A3-1DB50029FB5F}"/>
                </a:ext>
              </a:extLst>
            </p:cNvPr>
            <p:cNvSpPr/>
            <p:nvPr/>
          </p:nvSpPr>
          <p:spPr>
            <a:xfrm>
              <a:off x="5290392" y="1061177"/>
              <a:ext cx="901402" cy="2548133"/>
            </a:xfrm>
            <a:custGeom>
              <a:avLst/>
              <a:gdLst/>
              <a:ahLst/>
              <a:cxnLst/>
              <a:rect l="l" t="t" r="r" b="b"/>
              <a:pathLst>
                <a:path w="901402" h="2548133">
                  <a:moveTo>
                    <a:pt x="0" y="0"/>
                  </a:moveTo>
                  <a:lnTo>
                    <a:pt x="901402" y="0"/>
                  </a:lnTo>
                  <a:lnTo>
                    <a:pt x="901402" y="2548133"/>
                  </a:lnTo>
                  <a:lnTo>
                    <a:pt x="0" y="254813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spTree>
    <p:extLst>
      <p:ext uri="{BB962C8B-B14F-4D97-AF65-F5344CB8AC3E}">
        <p14:creationId xmlns:p14="http://schemas.microsoft.com/office/powerpoint/2010/main" val="216122127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522DF-B6B9-385E-C5A4-9FE446F5D10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9753D0-21AA-DA9F-A696-76C5CFA25D35}"/>
              </a:ext>
            </a:extLst>
          </p:cNvPr>
          <p:cNvSpPr>
            <a:spLocks noGrp="1"/>
          </p:cNvSpPr>
          <p:nvPr>
            <p:ph type="title"/>
          </p:nvPr>
        </p:nvSpPr>
        <p:spPr>
          <a:xfrm>
            <a:off x="628650" y="411260"/>
            <a:ext cx="7886700" cy="487623"/>
          </a:xfrm>
        </p:spPr>
        <p:txBody>
          <a:bodyPr>
            <a:normAutofit fontScale="90000"/>
          </a:bodyPr>
          <a:lstStyle/>
          <a:p>
            <a:pPr>
              <a:lnSpc>
                <a:spcPts val="8981"/>
              </a:lnSpc>
            </a:pPr>
            <a:r>
              <a:rPr lang="en-US" sz="3600" b="1">
                <a:solidFill>
                  <a:srgbClr val="AA418F"/>
                </a:solidFill>
                <a:latin typeface="Proxima Nova Bold"/>
                <a:ea typeface="Proxima Nova Bold"/>
                <a:cs typeface="Proxima Nova Bold"/>
                <a:sym typeface="Proxima Nova Bold"/>
              </a:rPr>
              <a:t>Which patient needs antibiotics?</a:t>
            </a:r>
          </a:p>
        </p:txBody>
      </p:sp>
      <p:sp>
        <p:nvSpPr>
          <p:cNvPr id="5" name="Freeform 3">
            <a:extLst>
              <a:ext uri="{FF2B5EF4-FFF2-40B4-BE49-F238E27FC236}">
                <a16:creationId xmlns:a16="http://schemas.microsoft.com/office/drawing/2014/main" id="{B847F95E-46A4-6E25-AFB4-32756E738EEB}"/>
              </a:ext>
            </a:extLst>
          </p:cNvPr>
          <p:cNvSpPr/>
          <p:nvPr/>
        </p:nvSpPr>
        <p:spPr>
          <a:xfrm>
            <a:off x="4437555" y="1476553"/>
            <a:ext cx="1017096" cy="1660347"/>
          </a:xfrm>
          <a:custGeom>
            <a:avLst/>
            <a:gdLst/>
            <a:ahLst/>
            <a:cxnLst/>
            <a:rect l="l" t="t" r="r" b="b"/>
            <a:pathLst>
              <a:path w="1858397" h="3021784">
                <a:moveTo>
                  <a:pt x="0" y="0"/>
                </a:moveTo>
                <a:lnTo>
                  <a:pt x="1858397" y="0"/>
                </a:lnTo>
                <a:lnTo>
                  <a:pt x="1858397" y="3021784"/>
                </a:lnTo>
                <a:lnTo>
                  <a:pt x="0" y="3021784"/>
                </a:lnTo>
                <a:lnTo>
                  <a:pt x="0" y="0"/>
                </a:lnTo>
                <a:close/>
              </a:path>
            </a:pathLst>
          </a:custGeom>
          <a:blipFill>
            <a:blip r:embed="rId3"/>
            <a:stretch>
              <a:fillRect/>
            </a:stretch>
          </a:blipFill>
        </p:spPr>
        <p:txBody>
          <a:bodyPr/>
          <a:lstStyle/>
          <a:p>
            <a:endParaRPr lang="en-US"/>
          </a:p>
        </p:txBody>
      </p:sp>
      <p:sp>
        <p:nvSpPr>
          <p:cNvPr id="6" name="Freeform 4">
            <a:extLst>
              <a:ext uri="{FF2B5EF4-FFF2-40B4-BE49-F238E27FC236}">
                <a16:creationId xmlns:a16="http://schemas.microsoft.com/office/drawing/2014/main" id="{31BCA7E8-19B9-50D1-6C98-9F8D57B563FF}"/>
              </a:ext>
            </a:extLst>
          </p:cNvPr>
          <p:cNvSpPr/>
          <p:nvPr/>
        </p:nvSpPr>
        <p:spPr>
          <a:xfrm>
            <a:off x="6156888" y="3389599"/>
            <a:ext cx="1093936" cy="1652761"/>
          </a:xfrm>
          <a:custGeom>
            <a:avLst/>
            <a:gdLst/>
            <a:ahLst/>
            <a:cxnLst/>
            <a:rect l="l" t="t" r="r" b="b"/>
            <a:pathLst>
              <a:path w="1954331" h="2938843">
                <a:moveTo>
                  <a:pt x="0" y="0"/>
                </a:moveTo>
                <a:lnTo>
                  <a:pt x="1954330" y="0"/>
                </a:lnTo>
                <a:lnTo>
                  <a:pt x="1954330" y="2938843"/>
                </a:lnTo>
                <a:lnTo>
                  <a:pt x="0" y="2938843"/>
                </a:lnTo>
                <a:lnTo>
                  <a:pt x="0" y="0"/>
                </a:lnTo>
                <a:close/>
              </a:path>
            </a:pathLst>
          </a:custGeom>
          <a:blipFill>
            <a:blip r:embed="rId4"/>
            <a:stretch>
              <a:fillRect/>
            </a:stretch>
          </a:blipFill>
        </p:spPr>
        <p:txBody>
          <a:bodyPr/>
          <a:lstStyle/>
          <a:p>
            <a:endParaRPr lang="en-US"/>
          </a:p>
        </p:txBody>
      </p:sp>
      <p:sp>
        <p:nvSpPr>
          <p:cNvPr id="7" name="Freeform 5">
            <a:extLst>
              <a:ext uri="{FF2B5EF4-FFF2-40B4-BE49-F238E27FC236}">
                <a16:creationId xmlns:a16="http://schemas.microsoft.com/office/drawing/2014/main" id="{950731D0-D75C-A9F0-80BD-3705C852B9EB}"/>
              </a:ext>
            </a:extLst>
          </p:cNvPr>
          <p:cNvSpPr/>
          <p:nvPr/>
        </p:nvSpPr>
        <p:spPr>
          <a:xfrm>
            <a:off x="958291" y="2172614"/>
            <a:ext cx="2026311" cy="1887322"/>
          </a:xfrm>
          <a:custGeom>
            <a:avLst/>
            <a:gdLst/>
            <a:ahLst/>
            <a:cxnLst/>
            <a:rect l="l" t="t" r="r" b="b"/>
            <a:pathLst>
              <a:path w="4689231" h="4114800">
                <a:moveTo>
                  <a:pt x="0" y="0"/>
                </a:moveTo>
                <a:lnTo>
                  <a:pt x="4689231" y="0"/>
                </a:lnTo>
                <a:lnTo>
                  <a:pt x="468923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6">
            <a:extLst>
              <a:ext uri="{FF2B5EF4-FFF2-40B4-BE49-F238E27FC236}">
                <a16:creationId xmlns:a16="http://schemas.microsoft.com/office/drawing/2014/main" id="{5F01C76B-937E-5B35-50EA-F2EF6C4BD31D}"/>
              </a:ext>
            </a:extLst>
          </p:cNvPr>
          <p:cNvSpPr/>
          <p:nvPr/>
        </p:nvSpPr>
        <p:spPr>
          <a:xfrm>
            <a:off x="6195308" y="1583246"/>
            <a:ext cx="1017096" cy="1446960"/>
          </a:xfrm>
          <a:custGeom>
            <a:avLst/>
            <a:gdLst/>
            <a:ahLst/>
            <a:cxnLst/>
            <a:rect l="l" t="t" r="r" b="b"/>
            <a:pathLst>
              <a:path w="1930190" h="2897095">
                <a:moveTo>
                  <a:pt x="0" y="0"/>
                </a:moveTo>
                <a:lnTo>
                  <a:pt x="1930189" y="0"/>
                </a:lnTo>
                <a:lnTo>
                  <a:pt x="1930189" y="2897095"/>
                </a:lnTo>
                <a:lnTo>
                  <a:pt x="0" y="2897095"/>
                </a:lnTo>
                <a:lnTo>
                  <a:pt x="0" y="0"/>
                </a:lnTo>
                <a:close/>
              </a:path>
            </a:pathLst>
          </a:custGeom>
          <a:blipFill>
            <a:blip r:embed="rId7"/>
            <a:stretch>
              <a:fillRect/>
            </a:stretch>
          </a:blipFill>
        </p:spPr>
        <p:txBody>
          <a:bodyPr/>
          <a:lstStyle/>
          <a:p>
            <a:endParaRPr lang="en-US"/>
          </a:p>
        </p:txBody>
      </p:sp>
      <p:sp>
        <p:nvSpPr>
          <p:cNvPr id="9" name="Freeform 7">
            <a:extLst>
              <a:ext uri="{FF2B5EF4-FFF2-40B4-BE49-F238E27FC236}">
                <a16:creationId xmlns:a16="http://schemas.microsoft.com/office/drawing/2014/main" id="{5B28D4D8-ABEF-D277-3689-96C41665B295}"/>
              </a:ext>
            </a:extLst>
          </p:cNvPr>
          <p:cNvSpPr/>
          <p:nvPr/>
        </p:nvSpPr>
        <p:spPr>
          <a:xfrm>
            <a:off x="4250221" y="3453560"/>
            <a:ext cx="1363180" cy="1524840"/>
          </a:xfrm>
          <a:custGeom>
            <a:avLst/>
            <a:gdLst/>
            <a:ahLst/>
            <a:cxnLst/>
            <a:rect l="l" t="t" r="r" b="b"/>
            <a:pathLst>
              <a:path w="2821663" h="3130832">
                <a:moveTo>
                  <a:pt x="0" y="0"/>
                </a:moveTo>
                <a:lnTo>
                  <a:pt x="2821663" y="0"/>
                </a:lnTo>
                <a:lnTo>
                  <a:pt x="2821663" y="3130832"/>
                </a:lnTo>
                <a:lnTo>
                  <a:pt x="0" y="3130832"/>
                </a:lnTo>
                <a:lnTo>
                  <a:pt x="0" y="0"/>
                </a:lnTo>
                <a:close/>
              </a:path>
            </a:pathLst>
          </a:custGeom>
          <a:blipFill>
            <a:blip r:embed="rId8"/>
            <a:stretch>
              <a:fillRect/>
            </a:stretch>
          </a:blipFill>
        </p:spPr>
        <p:txBody>
          <a:bodyPr/>
          <a:lstStyle/>
          <a:p>
            <a:endParaRPr lang="en-US"/>
          </a:p>
        </p:txBody>
      </p:sp>
    </p:spTree>
    <p:extLst>
      <p:ext uri="{BB962C8B-B14F-4D97-AF65-F5344CB8AC3E}">
        <p14:creationId xmlns:p14="http://schemas.microsoft.com/office/powerpoint/2010/main" val="2243458846"/>
      </p:ext>
    </p:extLst>
  </p:cSld>
  <p:clrMapOvr>
    <a:masterClrMapping/>
  </p:clrMapOvr>
</p:sld>
</file>

<file path=ppt/theme/theme1.xml><?xml version="1.0" encoding="utf-8"?>
<a:theme xmlns:a="http://schemas.openxmlformats.org/drawingml/2006/main" name="Pharm4me - Teal">
  <a:themeElements>
    <a:clrScheme name="PharmD Colors">
      <a:dk1>
        <a:srgbClr val="333333"/>
      </a:dk1>
      <a:lt1>
        <a:srgbClr val="333333"/>
      </a:lt1>
      <a:dk2>
        <a:srgbClr val="FFFFFF"/>
      </a:dk2>
      <a:lt2>
        <a:srgbClr val="FFFFFF"/>
      </a:lt2>
      <a:accent1>
        <a:srgbClr val="098096"/>
      </a:accent1>
      <a:accent2>
        <a:srgbClr val="1262A7"/>
      </a:accent2>
      <a:accent3>
        <a:srgbClr val="BF3394"/>
      </a:accent3>
      <a:accent4>
        <a:srgbClr val="FDC81D"/>
      </a:accent4>
      <a:accent5>
        <a:srgbClr val="BFD963"/>
      </a:accent5>
      <a:accent6>
        <a:srgbClr val="83D1E2"/>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arm4me-template" id="{5911EA64-B078-4147-9546-AB2F6934A3B2}" vid="{F4AB9772-03D6-43A7-8707-E721711D98C7}"/>
    </a:ext>
  </a:extLst>
</a:theme>
</file>

<file path=ppt/theme/theme2.xml><?xml version="1.0" encoding="utf-8"?>
<a:theme xmlns:a="http://schemas.openxmlformats.org/drawingml/2006/main" name="2_Pharm4me - Blue">
  <a:themeElements>
    <a:clrScheme name="PharmD Colors">
      <a:dk1>
        <a:srgbClr val="333333"/>
      </a:dk1>
      <a:lt1>
        <a:srgbClr val="333333"/>
      </a:lt1>
      <a:dk2>
        <a:srgbClr val="FFFFFF"/>
      </a:dk2>
      <a:lt2>
        <a:srgbClr val="FFFFFF"/>
      </a:lt2>
      <a:accent1>
        <a:srgbClr val="098096"/>
      </a:accent1>
      <a:accent2>
        <a:srgbClr val="1262A7"/>
      </a:accent2>
      <a:accent3>
        <a:srgbClr val="BF3394"/>
      </a:accent3>
      <a:accent4>
        <a:srgbClr val="FDC81D"/>
      </a:accent4>
      <a:accent5>
        <a:srgbClr val="BFD963"/>
      </a:accent5>
      <a:accent6>
        <a:srgbClr val="83D1E2"/>
      </a:accent6>
      <a:hlink>
        <a:srgbClr val="0000FF"/>
      </a:hlink>
      <a:folHlink>
        <a:srgbClr val="800080"/>
      </a:folHlink>
    </a:clrScheme>
    <a:fontScheme name="AACP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arm4me-template" id="{5911EA64-B078-4147-9546-AB2F6934A3B2}" vid="{F4AB9772-03D6-43A7-8707-E721711D98C7}"/>
    </a:ext>
  </a:extLst>
</a:theme>
</file>

<file path=ppt/theme/theme3.xml><?xml version="1.0" encoding="utf-8"?>
<a:theme xmlns:a="http://schemas.openxmlformats.org/drawingml/2006/main" name="3_Pharm4me - Pink">
  <a:themeElements>
    <a:clrScheme name="PharmD Colors">
      <a:dk1>
        <a:srgbClr val="333333"/>
      </a:dk1>
      <a:lt1>
        <a:srgbClr val="333333"/>
      </a:lt1>
      <a:dk2>
        <a:srgbClr val="FFFFFF"/>
      </a:dk2>
      <a:lt2>
        <a:srgbClr val="FFFFFF"/>
      </a:lt2>
      <a:accent1>
        <a:srgbClr val="098096"/>
      </a:accent1>
      <a:accent2>
        <a:srgbClr val="1262A7"/>
      </a:accent2>
      <a:accent3>
        <a:srgbClr val="BF3394"/>
      </a:accent3>
      <a:accent4>
        <a:srgbClr val="FDC81D"/>
      </a:accent4>
      <a:accent5>
        <a:srgbClr val="BFD963"/>
      </a:accent5>
      <a:accent6>
        <a:srgbClr val="83D1E2"/>
      </a:accent6>
      <a:hlink>
        <a:srgbClr val="0000FF"/>
      </a:hlink>
      <a:folHlink>
        <a:srgbClr val="800080"/>
      </a:folHlink>
    </a:clrScheme>
    <a:fontScheme name="AACP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arm4me-template" id="{5911EA64-B078-4147-9546-AB2F6934A3B2}" vid="{F4AB9772-03D6-43A7-8707-E721711D98C7}"/>
    </a:ext>
  </a:extLst>
</a:theme>
</file>

<file path=ppt/theme/theme4.xml><?xml version="1.0" encoding="utf-8"?>
<a:theme xmlns:a="http://schemas.openxmlformats.org/drawingml/2006/main" name="4_Pharm4me - Green">
  <a:themeElements>
    <a:clrScheme name="PharmD Colors">
      <a:dk1>
        <a:srgbClr val="333333"/>
      </a:dk1>
      <a:lt1>
        <a:srgbClr val="333333"/>
      </a:lt1>
      <a:dk2>
        <a:srgbClr val="FFFFFF"/>
      </a:dk2>
      <a:lt2>
        <a:srgbClr val="FFFFFF"/>
      </a:lt2>
      <a:accent1>
        <a:srgbClr val="098096"/>
      </a:accent1>
      <a:accent2>
        <a:srgbClr val="1262A7"/>
      </a:accent2>
      <a:accent3>
        <a:srgbClr val="BF3394"/>
      </a:accent3>
      <a:accent4>
        <a:srgbClr val="FDC81D"/>
      </a:accent4>
      <a:accent5>
        <a:srgbClr val="BFD963"/>
      </a:accent5>
      <a:accent6>
        <a:srgbClr val="83D1E2"/>
      </a:accent6>
      <a:hlink>
        <a:srgbClr val="0000FF"/>
      </a:hlink>
      <a:folHlink>
        <a:srgbClr val="800080"/>
      </a:folHlink>
    </a:clrScheme>
    <a:fontScheme name="AACP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arm4me-template" id="{5911EA64-B078-4147-9546-AB2F6934A3B2}" vid="{F4AB9772-03D6-43A7-8707-E721711D98C7}"/>
    </a:ext>
  </a:extLst>
</a:theme>
</file>

<file path=ppt/theme/theme5.xml><?xml version="1.0" encoding="utf-8"?>
<a:theme xmlns:a="http://schemas.openxmlformats.org/drawingml/2006/main" name="5_Pharm4me - Yellow">
  <a:themeElements>
    <a:clrScheme name="PharmD Colors">
      <a:dk1>
        <a:srgbClr val="333333"/>
      </a:dk1>
      <a:lt1>
        <a:srgbClr val="333333"/>
      </a:lt1>
      <a:dk2>
        <a:srgbClr val="FFFFFF"/>
      </a:dk2>
      <a:lt2>
        <a:srgbClr val="FFFFFF"/>
      </a:lt2>
      <a:accent1>
        <a:srgbClr val="098096"/>
      </a:accent1>
      <a:accent2>
        <a:srgbClr val="1262A7"/>
      </a:accent2>
      <a:accent3>
        <a:srgbClr val="BF3394"/>
      </a:accent3>
      <a:accent4>
        <a:srgbClr val="FDC81D"/>
      </a:accent4>
      <a:accent5>
        <a:srgbClr val="BFD963"/>
      </a:accent5>
      <a:accent6>
        <a:srgbClr val="83D1E2"/>
      </a:accent6>
      <a:hlink>
        <a:srgbClr val="0000FF"/>
      </a:hlink>
      <a:folHlink>
        <a:srgbClr val="800080"/>
      </a:folHlink>
    </a:clrScheme>
    <a:fontScheme name="AACP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arm4me-template" id="{5911EA64-B078-4147-9546-AB2F6934A3B2}" vid="{F4AB9772-03D6-43A7-8707-E721711D98C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744E908C528A48AD84B75F43CEC86B" ma:contentTypeVersion="18" ma:contentTypeDescription="Create a new document." ma:contentTypeScope="" ma:versionID="9ca558f2af02dfd133ba8705abf9a8e0">
  <xsd:schema xmlns:xsd="http://www.w3.org/2001/XMLSchema" xmlns:xs="http://www.w3.org/2001/XMLSchema" xmlns:p="http://schemas.microsoft.com/office/2006/metadata/properties" xmlns:ns2="86d92770-2c38-4b0d-a7fe-d6f94ca2c719" xmlns:ns3="02217bdf-fc03-4208-830c-4824b835e77d" xmlns:ns4="b2d60982-4516-412d-bff1-9ad064f9bc78" targetNamespace="http://schemas.microsoft.com/office/2006/metadata/properties" ma:root="true" ma:fieldsID="fd233d70299febd955a71b1309ac82fd" ns2:_="" ns3:_="" ns4:_="">
    <xsd:import namespace="86d92770-2c38-4b0d-a7fe-d6f94ca2c719"/>
    <xsd:import namespace="02217bdf-fc03-4208-830c-4824b835e77d"/>
    <xsd:import namespace="b2d60982-4516-412d-bff1-9ad064f9bc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d92770-2c38-4b0d-a7fe-d6f94ca2c7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3aeb277-6821-430a-8650-b85d591c17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217bdf-fc03-4208-830c-4824b835e77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d60982-4516-412d-bff1-9ad064f9bc7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9ab593-b6c2-4187-b32f-420a4307f2ac}" ma:internalName="TaxCatchAll" ma:showField="CatchAllData" ma:web="b2d60982-4516-412d-bff1-9ad064f9bc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2d60982-4516-412d-bff1-9ad064f9bc78" xsi:nil="true"/>
    <lcf76f155ced4ddcb4097134ff3c332f xmlns="86d92770-2c38-4b0d-a7fe-d6f94ca2c719">
      <Terms xmlns="http://schemas.microsoft.com/office/infopath/2007/PartnerControls"/>
    </lcf76f155ced4ddcb4097134ff3c332f>
    <SharedWithUsers xmlns="02217bdf-fc03-4208-830c-4824b835e77d">
      <UserInfo>
        <DisplayName/>
        <AccountId xsi:nil="true"/>
        <AccountType/>
      </UserInfo>
    </SharedWithUsers>
  </documentManagement>
</p:properties>
</file>

<file path=customXml/itemProps1.xml><?xml version="1.0" encoding="utf-8"?>
<ds:datastoreItem xmlns:ds="http://schemas.openxmlformats.org/officeDocument/2006/customXml" ds:itemID="{2483CFBC-CA9D-4A63-BE49-90DF917C78C1}">
  <ds:schemaRefs>
    <ds:schemaRef ds:uri="http://schemas.microsoft.com/sharepoint/v3/contenttype/forms"/>
  </ds:schemaRefs>
</ds:datastoreItem>
</file>

<file path=customXml/itemProps2.xml><?xml version="1.0" encoding="utf-8"?>
<ds:datastoreItem xmlns:ds="http://schemas.openxmlformats.org/officeDocument/2006/customXml" ds:itemID="{6B41E862-C898-4B6B-B5A5-9DB5E20AE178}">
  <ds:schemaRefs>
    <ds:schemaRef ds:uri="02217bdf-fc03-4208-830c-4824b835e77d"/>
    <ds:schemaRef ds:uri="86d92770-2c38-4b0d-a7fe-d6f94ca2c719"/>
    <ds:schemaRef ds:uri="b2d60982-4516-412d-bff1-9ad064f9bc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12E60E9-4082-4D4F-8DA4-540FDD15826F}">
  <ds:schemaRefs>
    <ds:schemaRef ds:uri="02217bdf-fc03-4208-830c-4824b835e77d"/>
    <ds:schemaRef ds:uri="86d92770-2c38-4b0d-a7fe-d6f94ca2c719"/>
    <ds:schemaRef ds:uri="b2d60982-4516-412d-bff1-9ad064f9bc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Pharm4me - Teal</Template>
  <Application>Microsoft Office PowerPoint</Application>
  <PresentationFormat>On-screen Show (16:9)</PresentationFormat>
  <Slides>17</Slides>
  <Notes>11</Notes>
  <HiddenSlides>2</HiddenSlide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Pharm4me - Teal</vt:lpstr>
      <vt:lpstr>2_Pharm4me - Blue</vt:lpstr>
      <vt:lpstr>3_Pharm4me - Pink</vt:lpstr>
      <vt:lpstr>4_Pharm4me - Green</vt:lpstr>
      <vt:lpstr>5_Pharm4me - Yellow</vt:lpstr>
      <vt:lpstr>How to Use This Pharm4Me Presentation</vt:lpstr>
      <vt:lpstr>Introduction to Pharmacy and Pharmacy Careers </vt:lpstr>
      <vt:lpstr>Introduce yourself…</vt:lpstr>
      <vt:lpstr>PowerPoint Presentation</vt:lpstr>
      <vt:lpstr>Where do we get medicine?</vt:lpstr>
      <vt:lpstr>What is a Pharmacist? </vt:lpstr>
      <vt:lpstr>Game Time</vt:lpstr>
      <vt:lpstr>Which patient needs cough syrup?</vt:lpstr>
      <vt:lpstr>Which patient needs antibiotics?</vt:lpstr>
      <vt:lpstr>PowerPoint Presentation</vt:lpstr>
      <vt:lpstr>PowerPoint Presentation</vt:lpstr>
      <vt:lpstr>PowerPoint Presentation</vt:lpstr>
      <vt:lpstr>PowerPoint Presentation</vt:lpstr>
      <vt:lpstr>PowerPoint Presentation</vt:lpstr>
      <vt:lpstr>Let's test what you learned!</vt:lpstr>
      <vt:lpstr>Thank you!</vt:lpstr>
      <vt:lpstr>Looking for more activities to add to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Billi French</dc:creator>
  <cp:revision>25</cp:revision>
  <dcterms:created xsi:type="dcterms:W3CDTF">2024-12-19T14:18:20Z</dcterms:created>
  <dcterms:modified xsi:type="dcterms:W3CDTF">2025-04-15T19:39:11Z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0x01010064744E908C528A48AD84B75F43CEC86B</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_activity">
    <vt:lpwstr>{"FileActivityType":"9","FileActivityTimeStamp":"2025-02-14T22:07:02.443Z","FileActivityUsersOnPage":[{"DisplayName":"Danielle Stubbs","Id":"dstubbs@aacp.org"},{"DisplayName":"Susan Staggs Vos","Id":"ssvos@aacp.org"},{"DisplayName":"Danielle Stubbs","Id":"dstubbs@aacp.org"}],"FileActivityNavigationId":null}</vt:lpwstr>
  </property>
</Properties>
</file>