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al" panose="020B0604020202020204" pitchFamily="34" charset="0"/>
      <p:regular r:id="rId18"/>
    </p:embeddedFont>
    <p:embeddedFont>
      <p:font typeface="Arial Bold" panose="020B0704020202020204" pitchFamily="34" charset="0"/>
      <p:regular r:id="rId19"/>
      <p:bold r:id="rId20"/>
    </p:embeddedFont>
    <p:embeddedFont>
      <p:font typeface="Arial Bold Italics" panose="020B0604020202020204" charset="0"/>
      <p:regular r:id="rId21"/>
    </p:embeddedFont>
    <p:embeddedFont>
      <p:font typeface="Arial Italic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</p:embeddedFont>
    <p:embeddedFont>
      <p:font typeface="Open Sans Bold" panose="020B0806030504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42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81.pn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80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82.sv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://www.pharmcas.org/school-directory/explore-and-compare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80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hyperlink" Target="http://www.pharmcas.org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80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hyperlink" Target="https://www.pharmcas.org/application-instructions" TargetMode="External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80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80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84.svg"/><Relationship Id="rId26" Type="http://schemas.openxmlformats.org/officeDocument/2006/relationships/image" Target="../media/image92.svg"/><Relationship Id="rId3" Type="http://schemas.openxmlformats.org/officeDocument/2006/relationships/image" Target="../media/image27.svg"/><Relationship Id="rId21" Type="http://schemas.openxmlformats.org/officeDocument/2006/relationships/image" Target="../media/image87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26.png"/><Relationship Id="rId16" Type="http://schemas.openxmlformats.org/officeDocument/2006/relationships/image" Target="../media/image17.svg"/><Relationship Id="rId20" Type="http://schemas.openxmlformats.org/officeDocument/2006/relationships/image" Target="../media/image86.sv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90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89.png"/><Relationship Id="rId28" Type="http://schemas.openxmlformats.org/officeDocument/2006/relationships/image" Target="../media/image94.svg"/><Relationship Id="rId10" Type="http://schemas.openxmlformats.org/officeDocument/2006/relationships/image" Target="../media/image11.svg"/><Relationship Id="rId19" Type="http://schemas.openxmlformats.org/officeDocument/2006/relationships/image" Target="../media/image85.png"/><Relationship Id="rId31" Type="http://schemas.openxmlformats.org/officeDocument/2006/relationships/hyperlink" Target="mailto:Pharm4Me@aacp.or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88.svg"/><Relationship Id="rId27" Type="http://schemas.openxmlformats.org/officeDocument/2006/relationships/image" Target="../media/image93.png"/><Relationship Id="rId30" Type="http://schemas.openxmlformats.org/officeDocument/2006/relationships/image" Target="../media/image9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100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99.png"/><Relationship Id="rId2" Type="http://schemas.openxmlformats.org/officeDocument/2006/relationships/image" Target="../media/image5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9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5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8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30.sv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33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9.svg"/><Relationship Id="rId5" Type="http://schemas.openxmlformats.org/officeDocument/2006/relationships/image" Target="../media/image26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34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36.jpeg"/><Relationship Id="rId16" Type="http://schemas.openxmlformats.org/officeDocument/2006/relationships/image" Target="../media/image16.png"/><Relationship Id="rId20" Type="http://schemas.openxmlformats.org/officeDocument/2006/relationships/hyperlink" Target="https://www.pharmgrad.org/pharmaceutical-graduate-education/areas-of-stud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38.sv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21" Type="http://schemas.openxmlformats.org/officeDocument/2006/relationships/image" Target="../media/image41.svg"/><Relationship Id="rId34" Type="http://schemas.openxmlformats.org/officeDocument/2006/relationships/image" Target="../media/image54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45.svg"/><Relationship Id="rId33" Type="http://schemas.openxmlformats.org/officeDocument/2006/relationships/image" Target="../media/image53.svg"/><Relationship Id="rId2" Type="http://schemas.openxmlformats.org/officeDocument/2006/relationships/image" Target="../media/image39.jpeg"/><Relationship Id="rId16" Type="http://schemas.openxmlformats.org/officeDocument/2006/relationships/image" Target="../media/image14.png"/><Relationship Id="rId20" Type="http://schemas.openxmlformats.org/officeDocument/2006/relationships/image" Target="../media/image40.png"/><Relationship Id="rId29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9.sv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svg"/><Relationship Id="rId5" Type="http://schemas.openxmlformats.org/officeDocument/2006/relationships/image" Target="../media/image26.png"/><Relationship Id="rId15" Type="http://schemas.openxmlformats.org/officeDocument/2006/relationships/image" Target="../media/image13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51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png"/><Relationship Id="rId35" Type="http://schemas.openxmlformats.org/officeDocument/2006/relationships/image" Target="../media/image55.sv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26.png"/><Relationship Id="rId21" Type="http://schemas.openxmlformats.org/officeDocument/2006/relationships/image" Target="../media/image6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66.svg"/><Relationship Id="rId2" Type="http://schemas.openxmlformats.org/officeDocument/2006/relationships/image" Target="../media/image58.jpeg"/><Relationship Id="rId16" Type="http://schemas.openxmlformats.org/officeDocument/2006/relationships/image" Target="../media/image16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65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64.svg"/><Relationship Id="rId28" Type="http://schemas.openxmlformats.org/officeDocument/2006/relationships/image" Target="../media/image69.svg"/><Relationship Id="rId10" Type="http://schemas.openxmlformats.org/officeDocument/2006/relationships/image" Target="../media/image10.png"/><Relationship Id="rId19" Type="http://schemas.openxmlformats.org/officeDocument/2006/relationships/image" Target="../media/image60.sv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73.png"/><Relationship Id="rId3" Type="http://schemas.openxmlformats.org/officeDocument/2006/relationships/image" Target="../media/image26.png"/><Relationship Id="rId21" Type="http://schemas.openxmlformats.org/officeDocument/2006/relationships/image" Target="../media/image7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79.png"/><Relationship Id="rId2" Type="http://schemas.openxmlformats.org/officeDocument/2006/relationships/image" Target="../media/image72.jpeg"/><Relationship Id="rId16" Type="http://schemas.openxmlformats.org/officeDocument/2006/relationships/image" Target="../media/image16.pn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78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77.png"/><Relationship Id="rId10" Type="http://schemas.openxmlformats.org/officeDocument/2006/relationships/image" Target="../media/image10.png"/><Relationship Id="rId19" Type="http://schemas.openxmlformats.org/officeDocument/2006/relationships/image" Target="../media/image74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hyperlink" Target="https://www.janssen.com/emea/our-focus/infectious-diseases-vaccin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26002" y="-1606889"/>
            <a:ext cx="13368801" cy="10865189"/>
          </a:xfrm>
          <a:custGeom>
            <a:avLst/>
            <a:gdLst/>
            <a:ahLst/>
            <a:cxnLst/>
            <a:rect l="l" t="t" r="r" b="b"/>
            <a:pathLst>
              <a:path w="13368801" h="10865189">
                <a:moveTo>
                  <a:pt x="0" y="0"/>
                </a:moveTo>
                <a:lnTo>
                  <a:pt x="13368800" y="0"/>
                </a:lnTo>
                <a:lnTo>
                  <a:pt x="13368800" y="10865189"/>
                </a:lnTo>
                <a:lnTo>
                  <a:pt x="0" y="10865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6978" y="6316544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5"/>
                </a:lnTo>
                <a:lnTo>
                  <a:pt x="0" y="399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5" name="Freeform 15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1" name="Freeform 21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626002" y="1978809"/>
            <a:ext cx="2844430" cy="2844418"/>
            <a:chOff x="0" y="0"/>
            <a:chExt cx="6350025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19"/>
              <a:stretch>
                <a:fillRect t="-6250" b="-62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26978" y="2999785"/>
            <a:ext cx="9234607" cy="313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7"/>
              </a:lnSpc>
            </a:pPr>
            <a:r>
              <a:rPr lang="en-US" sz="11300">
                <a:solidFill>
                  <a:srgbClr val="00BAB3"/>
                </a:solidFill>
                <a:latin typeface="Arial"/>
              </a:rPr>
              <a:t>Pharmacy Is Right For </a:t>
            </a:r>
            <a:r>
              <a:rPr lang="en-US" sz="11300">
                <a:solidFill>
                  <a:srgbClr val="E77724"/>
                </a:solidFill>
                <a:latin typeface="Arial"/>
              </a:rPr>
              <a:t>You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2470432" y="3401018"/>
            <a:ext cx="2844430" cy="2844418"/>
            <a:chOff x="0" y="0"/>
            <a:chExt cx="6350025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0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5314861" y="1863470"/>
            <a:ext cx="2844430" cy="2844418"/>
            <a:chOff x="0" y="0"/>
            <a:chExt cx="6350025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1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9626002" y="4707889"/>
            <a:ext cx="2844430" cy="2844418"/>
            <a:chOff x="0" y="0"/>
            <a:chExt cx="6350025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2470432" y="6245436"/>
            <a:ext cx="2844430" cy="2844418"/>
            <a:chOff x="0" y="0"/>
            <a:chExt cx="6350025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3"/>
              <a:stretch>
                <a:fillRect l="-14205" r="-142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5314861" y="4707889"/>
            <a:ext cx="2844430" cy="2844418"/>
            <a:chOff x="0" y="0"/>
            <a:chExt cx="6350025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2470432" y="556600"/>
            <a:ext cx="2844430" cy="2844418"/>
            <a:chOff x="0" y="0"/>
            <a:chExt cx="6350025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5"/>
              <a:stretch>
                <a:fillRect l="-11823" r="-118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327" y="-180551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94794" y="2525673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2700000">
            <a:off x="6149109" y="1582516"/>
            <a:ext cx="5882118" cy="5654186"/>
          </a:xfrm>
          <a:custGeom>
            <a:avLst/>
            <a:gdLst/>
            <a:ahLst/>
            <a:cxnLst/>
            <a:rect l="l" t="t" r="r" b="b"/>
            <a:pathLst>
              <a:path w="5882118" h="5654186">
                <a:moveTo>
                  <a:pt x="0" y="0"/>
                </a:moveTo>
                <a:lnTo>
                  <a:pt x="5882118" y="0"/>
                </a:lnTo>
                <a:lnTo>
                  <a:pt x="5882118" y="5654186"/>
                </a:lnTo>
                <a:lnTo>
                  <a:pt x="0" y="56541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2670141" y="3016784"/>
            <a:ext cx="3086100" cy="308610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BF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2 - 4 Years of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Pre-Pharmacy Study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622983" y="3016784"/>
            <a:ext cx="3086100" cy="3086100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777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3–4 Years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Pharm.D. Program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FEFEFE"/>
                </a:solidFill>
                <a:latin typeface="Open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442390" y="3016784"/>
            <a:ext cx="3086100" cy="3086100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C034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North American Pharmacist Licensure Examination (NAPLEX)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Road Map to Pharmacy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3817143" y="5872766"/>
            <a:ext cx="10734485" cy="3266926"/>
            <a:chOff x="-77508" y="-142730"/>
            <a:chExt cx="2827189" cy="86042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689223" cy="610588"/>
            </a:xfrm>
            <a:custGeom>
              <a:avLst/>
              <a:gdLst/>
              <a:ahLst/>
              <a:cxnLst/>
              <a:rect l="l" t="t" r="r" b="b"/>
              <a:pathLst>
                <a:path w="2689223" h="610588">
                  <a:moveTo>
                    <a:pt x="38669" y="0"/>
                  </a:moveTo>
                  <a:lnTo>
                    <a:pt x="2650554" y="0"/>
                  </a:lnTo>
                  <a:cubicBezTo>
                    <a:pt x="2660810" y="0"/>
                    <a:pt x="2670645" y="4074"/>
                    <a:pt x="2677897" y="11326"/>
                  </a:cubicBezTo>
                  <a:cubicBezTo>
                    <a:pt x="2685149" y="18578"/>
                    <a:pt x="2689223" y="28414"/>
                    <a:pt x="2689223" y="38669"/>
                  </a:cubicBezTo>
                  <a:lnTo>
                    <a:pt x="2689223" y="571919"/>
                  </a:lnTo>
                  <a:cubicBezTo>
                    <a:pt x="2689223" y="582174"/>
                    <a:pt x="2685149" y="592010"/>
                    <a:pt x="2677897" y="599262"/>
                  </a:cubicBezTo>
                  <a:cubicBezTo>
                    <a:pt x="2670645" y="606514"/>
                    <a:pt x="2660810" y="610588"/>
                    <a:pt x="2650554" y="610588"/>
                  </a:cubicBezTo>
                  <a:lnTo>
                    <a:pt x="38669" y="610588"/>
                  </a:lnTo>
                  <a:cubicBezTo>
                    <a:pt x="28414" y="610588"/>
                    <a:pt x="18578" y="606514"/>
                    <a:pt x="11326" y="599262"/>
                  </a:cubicBezTo>
                  <a:cubicBezTo>
                    <a:pt x="4074" y="592010"/>
                    <a:pt x="0" y="582174"/>
                    <a:pt x="0" y="571919"/>
                  </a:cubicBezTo>
                  <a:lnTo>
                    <a:pt x="0" y="38669"/>
                  </a:lnTo>
                  <a:cubicBezTo>
                    <a:pt x="0" y="28414"/>
                    <a:pt x="4074" y="18578"/>
                    <a:pt x="11326" y="11326"/>
                  </a:cubicBezTo>
                  <a:cubicBezTo>
                    <a:pt x="18578" y="4074"/>
                    <a:pt x="28414" y="0"/>
                    <a:pt x="38669" y="0"/>
                  </a:cubicBez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-77508" y="-142730"/>
              <a:ext cx="2827189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EFEFE"/>
                  </a:solidFill>
                  <a:latin typeface="Open Sans Bold"/>
                </a:rPr>
                <a:t>Optional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EFEFE"/>
                  </a:solidFill>
                  <a:latin typeface="Open Sans Bold"/>
                </a:rPr>
                <a:t>RESIDENCY</a:t>
              </a:r>
              <a:r>
                <a:rPr lang="en-US" sz="2499" dirty="0">
                  <a:solidFill>
                    <a:srgbClr val="FEFEFE"/>
                  </a:solidFill>
                  <a:latin typeface="Open Sans"/>
                </a:rPr>
                <a:t>: 1–2 years of postgraduate training focused on certain patient populations or disease states in a clinical setting.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EFEFE"/>
                  </a:solidFill>
                  <a:latin typeface="Open Sans Bold"/>
                </a:rPr>
                <a:t>FELLOWSHIP</a:t>
              </a:r>
              <a:r>
                <a:rPr lang="en-US" sz="2499" dirty="0">
                  <a:solidFill>
                    <a:srgbClr val="FEFEFE"/>
                  </a:solidFill>
                  <a:latin typeface="Open Sans"/>
                </a:rPr>
                <a:t>: Individualized postgraduate training with a focus in academia, research, or industry.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 rot="1056139">
            <a:off x="5686914" y="3543312"/>
            <a:ext cx="2145930" cy="708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 Bold"/>
              </a:rPr>
              <a:t>Apply using </a:t>
            </a:r>
          </a:p>
        </p:txBody>
      </p:sp>
      <p:sp>
        <p:nvSpPr>
          <p:cNvPr id="48" name="TextBox 48"/>
          <p:cNvSpPr txBox="1"/>
          <p:nvPr/>
        </p:nvSpPr>
        <p:spPr>
          <a:xfrm rot="986564">
            <a:off x="5715315" y="5017236"/>
            <a:ext cx="1197900" cy="54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 dirty="0">
                <a:solidFill>
                  <a:srgbClr val="3C3838"/>
                </a:solidFill>
                <a:latin typeface="Arial Bold"/>
              </a:rPr>
              <a:t>Pharm</a:t>
            </a:r>
          </a:p>
        </p:txBody>
      </p:sp>
      <p:sp>
        <p:nvSpPr>
          <p:cNvPr id="49" name="TextBox 49"/>
          <p:cNvSpPr txBox="1"/>
          <p:nvPr/>
        </p:nvSpPr>
        <p:spPr>
          <a:xfrm rot="1578924">
            <a:off x="6788446" y="5297656"/>
            <a:ext cx="776495" cy="44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 Bold"/>
              </a:rPr>
              <a:t>CAS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327" y="-216432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94794" y="2525673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C9E4C3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483046" y="2721664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BF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2 - 4 Years of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Pre-Pharmacy Study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Road Map to Pharmacy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829445" y="2604711"/>
            <a:ext cx="9886218" cy="640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Prerequisites for admission vary by school. Specific college requirements can be found in the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PharmCAS </a:t>
            </a:r>
            <a:r>
              <a:rPr lang="en-US" sz="2698">
                <a:solidFill>
                  <a:srgbClr val="3C3838"/>
                </a:solidFill>
                <a:latin typeface="Arial Bold"/>
                <a:hlinkClick r:id="rId18" tooltip="http://www.pharmcas.org/school-directory/explore-and-compare"/>
              </a:rPr>
              <a:t>Compare Pharm.D. Programs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 feature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but typical prerequisite courses may include: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General Chemistry and Biology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Physics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Organic Chemistry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Human Anatomy &amp; Physiology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Biochemistry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Microbiology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Calculus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Statistics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English Composition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Public Speaking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Ethics or Philosophy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Humanities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Behavioral &amp; Social Science</a:t>
            </a:r>
          </a:p>
          <a:p>
            <a:pPr marL="582703" lvl="1" indent="-291352">
              <a:lnSpc>
                <a:spcPts val="2671"/>
              </a:lnSpc>
              <a:buFont typeface="Arial"/>
              <a:buChar char="•"/>
            </a:pPr>
            <a:r>
              <a:rPr lang="en-US" sz="2698">
                <a:solidFill>
                  <a:srgbClr val="3C3838"/>
                </a:solidFill>
                <a:latin typeface="Arial"/>
              </a:rPr>
              <a:t>Economics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327" y="-216432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94794" y="2525673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FBD2B8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Road Map to Pharmacy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711322" y="2735408"/>
            <a:ext cx="9886218" cy="307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Colleges and schools of pharmacy offer the Doctor of Pharmacy (PharmD) degree program in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various lengths and structures.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 Bold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A few programs offer an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accelerated Pharm.D.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degree program to students. The “2-3” program structure includes a minimum of two-years of pre-pharmacy study followed by three-years of accelerated professional study leading to a PharmD degree. The professional curriculum is scheduled year-round, so students may complete the PharmD degree within a shorter timeframe.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483046" y="2721664"/>
            <a:ext cx="3086100" cy="308610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777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3–4 Years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Pharm.D. Program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FEFEFE"/>
                </a:solidFill>
                <a:latin typeface="Open Sans Bold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783460" y="6178348"/>
            <a:ext cx="12932203" cy="273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Most pharmacy degree programs in the U.S. participate in the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 </a:t>
            </a:r>
            <a:r>
              <a:rPr lang="en-US" sz="2698">
                <a:solidFill>
                  <a:srgbClr val="3C3838"/>
                </a:solidFill>
                <a:latin typeface="Arial Bold"/>
                <a:hlinkClick r:id="rId18" tooltip="http://www.pharmcas.org/"/>
              </a:rPr>
              <a:t>Pharmacy College Application Service (PharmCAS)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for admission. Designed for first-year professional pharmacy degree applicants, PharmCAS offers a simple, efficient process to apply to multiple colleges and schools of pharmacy using a single web-based application.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The PharmCAS application opens in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July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for enrollment in the following year. School deadlines vary from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November 1 through June 1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. The PharmCAS website provides detailed information on the </a:t>
            </a:r>
            <a:r>
              <a:rPr lang="en-US" sz="2698">
                <a:solidFill>
                  <a:srgbClr val="3C3838"/>
                </a:solidFill>
                <a:latin typeface="Arial"/>
                <a:hlinkClick r:id="rId19" tooltip="https://www.pharmcas.org/application-instructions"/>
              </a:rPr>
              <a:t>application process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327" y="-216432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94794" y="2525673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EDBCD8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Road Map to Pharmacy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829445" y="3500216"/>
            <a:ext cx="9886218" cy="47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To be eligible to practice as a pharmacist in the United States, individuals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must pass the NAPLEX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, or North American Pharmacist Licensure Examination, in addition to other state-specific licensure requirements.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It is a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computer-adaptive test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that provides the most precise measurement of your knowledge and ability in pharmacy. 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To help you prepare for the challenge of the NAPLEX, NABP has produced a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NAPLEX Candidate's Review Guide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. 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 Bold"/>
              </a:rPr>
              <a:t>Practice tutorials 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are provided as well as a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large sample of questions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that reflect the type of questions which appear on the test. 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483046" y="2721664"/>
            <a:ext cx="3086100" cy="308610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C034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North American Pharmacist Licensure Examination (NAPLEX)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327" y="-216432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94794" y="2525673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B1E0E1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Road Map to Pharmacy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829445" y="3500216"/>
            <a:ext cx="9886218" cy="540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"/>
              </a:rPr>
              <a:t>You can choose to go directly into pharmacy practice or pursue an </a:t>
            </a:r>
            <a:r>
              <a:rPr lang="en-US" sz="2698">
                <a:solidFill>
                  <a:srgbClr val="3C3838"/>
                </a:solidFill>
                <a:latin typeface="Arial Bold"/>
              </a:rPr>
              <a:t>optional residency, fellowship, specialization, or degree 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(i.e., MBA, PhD) to further enhance your skills and expertise.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 Bold"/>
              </a:rPr>
              <a:t>Residency programs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 take two years to complete. During the first year (PGY-1), you receive more generalized training and are exposed to a broad range of clinical scenarios. During year two (PGY-2), you will focus on a specific area of interest which helps lead to specialization in that field.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  <a:p>
            <a:pPr>
              <a:lnSpc>
                <a:spcPts val="2671"/>
              </a:lnSpc>
            </a:pPr>
            <a:r>
              <a:rPr lang="en-US" sz="2698">
                <a:solidFill>
                  <a:srgbClr val="3C3838"/>
                </a:solidFill>
                <a:latin typeface="Arial Bold"/>
              </a:rPr>
              <a:t>A fellowship </a:t>
            </a:r>
            <a:r>
              <a:rPr lang="en-US" sz="2698">
                <a:solidFill>
                  <a:srgbClr val="3C3838"/>
                </a:solidFill>
                <a:latin typeface="Arial"/>
              </a:rPr>
              <a:t>is a form of postgraduate training that is usually more research based and less clinical. A person may choose to do a fellowship in a specialty field after completing a residency so that he/she may get additional training in research in that area.</a:t>
            </a:r>
          </a:p>
          <a:p>
            <a:pPr>
              <a:lnSpc>
                <a:spcPts val="2671"/>
              </a:lnSpc>
            </a:pPr>
            <a:endParaRPr lang="en-US" sz="2698">
              <a:solidFill>
                <a:srgbClr val="3C3838"/>
              </a:solidFill>
              <a:latin typeface="Arial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2483046" y="2721664"/>
            <a:ext cx="3086100" cy="308610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EFEFE"/>
                  </a:solidFill>
                  <a:latin typeface="Open Sans Bold"/>
                </a:rPr>
                <a:t>Residence and/or Fellowship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4" name="Freeform 14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17" name="Freeform 17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0" name="Freeform 20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Pharm4Me Is Here to Help!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27" name="Freeform 27"/>
          <p:cNvSpPr/>
          <p:nvPr/>
        </p:nvSpPr>
        <p:spPr>
          <a:xfrm>
            <a:off x="5892699" y="2910613"/>
            <a:ext cx="2336226" cy="2198972"/>
          </a:xfrm>
          <a:custGeom>
            <a:avLst/>
            <a:gdLst/>
            <a:ahLst/>
            <a:cxnLst/>
            <a:rect l="l" t="t" r="r" b="b"/>
            <a:pathLst>
              <a:path w="2336226" h="2198972">
                <a:moveTo>
                  <a:pt x="0" y="0"/>
                </a:moveTo>
                <a:lnTo>
                  <a:pt x="2336226" y="0"/>
                </a:lnTo>
                <a:lnTo>
                  <a:pt x="2336226" y="2198973"/>
                </a:lnTo>
                <a:lnTo>
                  <a:pt x="0" y="21989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5434419" y="6381477"/>
            <a:ext cx="3252786" cy="11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489" spc="64">
                <a:solidFill>
                  <a:srgbClr val="000000"/>
                </a:solidFill>
                <a:latin typeface="Arial"/>
              </a:rPr>
              <a:t>Learn more about all the opportunities pharmacy can offer!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584140" y="5392395"/>
            <a:ext cx="2953345" cy="39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491">
                <a:solidFill>
                  <a:srgbClr val="000000"/>
                </a:solidFill>
                <a:latin typeface="Arial Bold"/>
              </a:rPr>
              <a:t>Visit </a:t>
            </a:r>
            <a:r>
              <a:rPr lang="en-US" sz="2491">
                <a:solidFill>
                  <a:srgbClr val="E77724"/>
                </a:solidFill>
                <a:latin typeface="Arial Bold"/>
              </a:rPr>
              <a:t>Pharm4Me.org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4331449" y="3098519"/>
            <a:ext cx="2199918" cy="1879326"/>
            <a:chOff x="0" y="0"/>
            <a:chExt cx="2933224" cy="2505768"/>
          </a:xfrm>
        </p:grpSpPr>
        <p:sp>
          <p:nvSpPr>
            <p:cNvPr id="31" name="Freeform 31"/>
            <p:cNvSpPr/>
            <p:nvPr/>
          </p:nvSpPr>
          <p:spPr>
            <a:xfrm>
              <a:off x="243920" y="0"/>
              <a:ext cx="2552171" cy="2505768"/>
            </a:xfrm>
            <a:custGeom>
              <a:avLst/>
              <a:gdLst/>
              <a:ahLst/>
              <a:cxnLst/>
              <a:rect l="l" t="t" r="r" b="b"/>
              <a:pathLst>
                <a:path w="2552171" h="2505768">
                  <a:moveTo>
                    <a:pt x="0" y="0"/>
                  </a:moveTo>
                  <a:lnTo>
                    <a:pt x="2552171" y="0"/>
                  </a:lnTo>
                  <a:lnTo>
                    <a:pt x="2552171" y="2505768"/>
                  </a:lnTo>
                  <a:lnTo>
                    <a:pt x="0" y="2505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8568">
              <a:off x="40522" y="48463"/>
              <a:ext cx="2852181" cy="2399397"/>
            </a:xfrm>
            <a:custGeom>
              <a:avLst/>
              <a:gdLst/>
              <a:ahLst/>
              <a:cxnLst/>
              <a:rect l="l" t="t" r="r" b="b"/>
              <a:pathLst>
                <a:path w="2852181" h="2399397">
                  <a:moveTo>
                    <a:pt x="0" y="0"/>
                  </a:moveTo>
                  <a:lnTo>
                    <a:pt x="2852180" y="0"/>
                  </a:lnTo>
                  <a:lnTo>
                    <a:pt x="2852180" y="2399397"/>
                  </a:lnTo>
                  <a:lnTo>
                    <a:pt x="0" y="2399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3"/>
            <p:cNvGrpSpPr/>
            <p:nvPr/>
          </p:nvGrpSpPr>
          <p:grpSpPr>
            <a:xfrm rot="-91712">
              <a:off x="695943" y="261278"/>
              <a:ext cx="1541464" cy="971219"/>
              <a:chOff x="0" y="0"/>
              <a:chExt cx="122780" cy="7735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22780" cy="77359"/>
              </a:xfrm>
              <a:custGeom>
                <a:avLst/>
                <a:gdLst/>
                <a:ahLst/>
                <a:cxnLst/>
                <a:rect l="l" t="t" r="r" b="b"/>
                <a:pathLst>
                  <a:path w="122780" h="77359">
                    <a:moveTo>
                      <a:pt x="0" y="0"/>
                    </a:moveTo>
                    <a:lnTo>
                      <a:pt x="122780" y="0"/>
                    </a:lnTo>
                    <a:lnTo>
                      <a:pt x="122780" y="77359"/>
                    </a:lnTo>
                    <a:lnTo>
                      <a:pt x="0" y="77359"/>
                    </a:lnTo>
                    <a:close/>
                  </a:path>
                </a:pathLst>
              </a:custGeom>
              <a:solidFill>
                <a:srgbClr val="E7772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7282" tIns="47282" rIns="47282" bIns="47282" rtlCol="0" anchor="ctr"/>
              <a:lstStyle/>
              <a:p>
                <a:pPr algn="ctr">
                  <a:lnSpc>
                    <a:spcPts val="1546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0003304" y="2966778"/>
            <a:ext cx="2556495" cy="2142807"/>
            <a:chOff x="0" y="0"/>
            <a:chExt cx="3408660" cy="285707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408660" cy="2857077"/>
            </a:xfrm>
            <a:custGeom>
              <a:avLst/>
              <a:gdLst/>
              <a:ahLst/>
              <a:cxnLst/>
              <a:rect l="l" t="t" r="r" b="b"/>
              <a:pathLst>
                <a:path w="3408660" h="2857077">
                  <a:moveTo>
                    <a:pt x="0" y="0"/>
                  </a:moveTo>
                  <a:lnTo>
                    <a:pt x="3408660" y="0"/>
                  </a:lnTo>
                  <a:lnTo>
                    <a:pt x="3408660" y="2857077"/>
                  </a:lnTo>
                  <a:lnTo>
                    <a:pt x="0" y="2857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01486" y="105829"/>
              <a:ext cx="3005688" cy="2519313"/>
            </a:xfrm>
            <a:custGeom>
              <a:avLst/>
              <a:gdLst/>
              <a:ahLst/>
              <a:cxnLst/>
              <a:rect l="l" t="t" r="r" b="b"/>
              <a:pathLst>
                <a:path w="3005688" h="2519313">
                  <a:moveTo>
                    <a:pt x="0" y="0"/>
                  </a:moveTo>
                  <a:lnTo>
                    <a:pt x="3005688" y="0"/>
                  </a:lnTo>
                  <a:lnTo>
                    <a:pt x="3005688" y="2519313"/>
                  </a:lnTo>
                  <a:lnTo>
                    <a:pt x="0" y="2519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90238" y="2943624"/>
            <a:ext cx="1951022" cy="2299331"/>
            <a:chOff x="0" y="0"/>
            <a:chExt cx="2601362" cy="3065775"/>
          </a:xfrm>
        </p:grpSpPr>
        <p:sp>
          <p:nvSpPr>
            <p:cNvPr id="40" name="Freeform 40"/>
            <p:cNvSpPr/>
            <p:nvPr/>
          </p:nvSpPr>
          <p:spPr>
            <a:xfrm rot="367715">
              <a:off x="136237" y="272226"/>
              <a:ext cx="2328887" cy="2676882"/>
            </a:xfrm>
            <a:custGeom>
              <a:avLst/>
              <a:gdLst/>
              <a:ahLst/>
              <a:cxnLst/>
              <a:rect l="l" t="t" r="r" b="b"/>
              <a:pathLst>
                <a:path w="2328887" h="2676882">
                  <a:moveTo>
                    <a:pt x="0" y="0"/>
                  </a:moveTo>
                  <a:lnTo>
                    <a:pt x="2328888" y="0"/>
                  </a:lnTo>
                  <a:lnTo>
                    <a:pt x="2328888" y="2676882"/>
                  </a:lnTo>
                  <a:lnTo>
                    <a:pt x="0" y="2676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367715">
              <a:off x="152158" y="100774"/>
              <a:ext cx="2032797" cy="2707388"/>
            </a:xfrm>
            <a:custGeom>
              <a:avLst/>
              <a:gdLst/>
              <a:ahLst/>
              <a:cxnLst/>
              <a:rect l="l" t="t" r="r" b="b"/>
              <a:pathLst>
                <a:path w="2032797" h="2707388">
                  <a:moveTo>
                    <a:pt x="0" y="0"/>
                  </a:moveTo>
                  <a:lnTo>
                    <a:pt x="2032797" y="0"/>
                  </a:lnTo>
                  <a:lnTo>
                    <a:pt x="2032797" y="2707388"/>
                  </a:lnTo>
                  <a:lnTo>
                    <a:pt x="0" y="2707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511080" y="5287056"/>
            <a:ext cx="3840655" cy="47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6"/>
              </a:lnSpc>
              <a:spcBef>
                <a:spcPct val="0"/>
              </a:spcBef>
            </a:pPr>
            <a:r>
              <a:rPr lang="en-US" sz="2490">
                <a:solidFill>
                  <a:srgbClr val="000000"/>
                </a:solidFill>
                <a:latin typeface="Arial Bold"/>
              </a:rPr>
              <a:t>Contact Us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511080" y="6416576"/>
            <a:ext cx="3671700" cy="76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490" spc="64">
                <a:solidFill>
                  <a:srgbClr val="000000"/>
                </a:solidFill>
                <a:latin typeface="Arial"/>
              </a:rPr>
              <a:t>Email us at </a:t>
            </a:r>
            <a:r>
              <a:rPr lang="en-US" sz="2490" spc="64">
                <a:solidFill>
                  <a:srgbClr val="E77724"/>
                </a:solidFill>
                <a:latin typeface="Arial Bold"/>
                <a:hlinkClick r:id="rId31" tooltip="mailto:Pharm4Me@aacp.org"/>
              </a:rPr>
              <a:t>Pharm4Me@aacp.org</a:t>
            </a:r>
            <a:r>
              <a:rPr lang="en-US" sz="2490" spc="64">
                <a:solidFill>
                  <a:srgbClr val="E77724"/>
                </a:solidFill>
                <a:latin typeface="Arial Bold"/>
              </a:rPr>
              <a:t>!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04978" y="5385811"/>
            <a:ext cx="2198219" cy="723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9"/>
              </a:lnSpc>
            </a:pPr>
            <a:r>
              <a:rPr lang="en-US" sz="2490">
                <a:solidFill>
                  <a:srgbClr val="000000"/>
                </a:solidFill>
                <a:latin typeface="Arial Bold"/>
              </a:rPr>
              <a:t>Follow @Pharm4Me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801630" y="6366733"/>
            <a:ext cx="2959842" cy="11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490" spc="64">
                <a:solidFill>
                  <a:srgbClr val="000000"/>
                </a:solidFill>
                <a:latin typeface="Arial"/>
              </a:rPr>
              <a:t>Stay connected - follow </a:t>
            </a:r>
            <a:r>
              <a:rPr lang="en-US" sz="2490" spc="64">
                <a:solidFill>
                  <a:srgbClr val="E77724"/>
                </a:solidFill>
                <a:latin typeface="Arial Bold"/>
              </a:rPr>
              <a:t>@pharm4me</a:t>
            </a:r>
            <a:r>
              <a:rPr lang="en-US" sz="2490" spc="64">
                <a:solidFill>
                  <a:srgbClr val="000000"/>
                </a:solidFill>
                <a:latin typeface="Arial"/>
              </a:rPr>
              <a:t> on social media!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18930" y="5385811"/>
            <a:ext cx="2573183" cy="79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668">
                <a:solidFill>
                  <a:srgbClr val="000000"/>
                </a:solidFill>
                <a:latin typeface="Arial Bold"/>
              </a:rPr>
              <a:t>Join Our Mailing List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19980" y="6390962"/>
            <a:ext cx="3291537" cy="217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490" spc="64">
                <a:solidFill>
                  <a:srgbClr val="000000"/>
                </a:solidFill>
                <a:latin typeface="Arial"/>
              </a:rPr>
              <a:t>Gain new insights into pharmacy each month in your inbox!</a:t>
            </a:r>
          </a:p>
          <a:p>
            <a:pPr algn="ctr">
              <a:lnSpc>
                <a:spcPts val="2839"/>
              </a:lnSpc>
            </a:pPr>
            <a:r>
              <a:rPr lang="en-US" sz="2490" spc="64">
                <a:solidFill>
                  <a:srgbClr val="000000"/>
                </a:solidFill>
                <a:latin typeface="Arial"/>
              </a:rPr>
              <a:t>Sign up at: </a:t>
            </a:r>
            <a:r>
              <a:rPr lang="en-US" sz="2490" spc="64">
                <a:solidFill>
                  <a:srgbClr val="E77724"/>
                </a:solidFill>
                <a:latin typeface="Arial Bold"/>
              </a:rPr>
              <a:t>pharmacyforme.org/pharm4me-monthly/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3" name="Freeform 13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16" name="Freeform 16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19" name="Freeform 19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2017449" y="3004565"/>
            <a:ext cx="3698214" cy="3698214"/>
          </a:xfrm>
          <a:custGeom>
            <a:avLst/>
            <a:gdLst/>
            <a:ahLst/>
            <a:cxnLst/>
            <a:rect l="l" t="t" r="r" b="b"/>
            <a:pathLst>
              <a:path w="3698214" h="3698214">
                <a:moveTo>
                  <a:pt x="0" y="0"/>
                </a:moveTo>
                <a:lnTo>
                  <a:pt x="3698214" y="0"/>
                </a:lnTo>
                <a:lnTo>
                  <a:pt x="3698214" y="3698214"/>
                </a:lnTo>
                <a:lnTo>
                  <a:pt x="0" y="36982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452699" y="752806"/>
            <a:ext cx="8201732" cy="8201732"/>
          </a:xfrm>
          <a:custGeom>
            <a:avLst/>
            <a:gdLst/>
            <a:ahLst/>
            <a:cxnLst/>
            <a:rect l="l" t="t" r="r" b="b"/>
            <a:pathLst>
              <a:path w="8201732" h="8201732">
                <a:moveTo>
                  <a:pt x="0" y="0"/>
                </a:moveTo>
                <a:lnTo>
                  <a:pt x="8201732" y="0"/>
                </a:lnTo>
                <a:lnTo>
                  <a:pt x="8201732" y="8201732"/>
                </a:lnTo>
                <a:lnTo>
                  <a:pt x="0" y="82017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954513" flipV="1">
            <a:off x="9778932" y="807525"/>
            <a:ext cx="3822917" cy="1079974"/>
          </a:xfrm>
          <a:custGeom>
            <a:avLst/>
            <a:gdLst/>
            <a:ahLst/>
            <a:cxnLst/>
            <a:rect l="l" t="t" r="r" b="b"/>
            <a:pathLst>
              <a:path w="3822917" h="1079974">
                <a:moveTo>
                  <a:pt x="0" y="1079974"/>
                </a:moveTo>
                <a:lnTo>
                  <a:pt x="3822917" y="1079974"/>
                </a:lnTo>
                <a:lnTo>
                  <a:pt x="3822917" y="0"/>
                </a:lnTo>
                <a:lnTo>
                  <a:pt x="0" y="0"/>
                </a:lnTo>
                <a:lnTo>
                  <a:pt x="0" y="107997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28" name="TextBox 28"/>
          <p:cNvSpPr txBox="1"/>
          <p:nvPr/>
        </p:nvSpPr>
        <p:spPr>
          <a:xfrm rot="2147375">
            <a:off x="11048380" y="503485"/>
            <a:ext cx="2245959" cy="718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rial"/>
              </a:rPr>
              <a:t>Register here!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03" t="-15385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12" y="-140614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531449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26978" y="535476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About Pharmacists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5" name="Freeform 25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83460" y="5959164"/>
            <a:ext cx="14026576" cy="134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2"/>
              </a:lnSpc>
            </a:pPr>
            <a:r>
              <a:rPr lang="en-US" sz="3699">
                <a:solidFill>
                  <a:srgbClr val="3C3838"/>
                </a:solidFill>
                <a:latin typeface="Arial"/>
              </a:rPr>
              <a:t>Pharmacists have duties in </a:t>
            </a:r>
            <a:r>
              <a:rPr lang="en-US" sz="3699">
                <a:solidFill>
                  <a:srgbClr val="E77724"/>
                </a:solidFill>
                <a:latin typeface="Arial Bold"/>
              </a:rPr>
              <a:t>patient care, medication expertise and population health and pharmacy management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555012" y="2590071"/>
            <a:ext cx="14112074" cy="2951012"/>
            <a:chOff x="0" y="0"/>
            <a:chExt cx="18816098" cy="3934683"/>
          </a:xfrm>
        </p:grpSpPr>
        <p:sp>
          <p:nvSpPr>
            <p:cNvPr id="33" name="TextBox 33"/>
            <p:cNvSpPr txBox="1"/>
            <p:nvPr/>
          </p:nvSpPr>
          <p:spPr>
            <a:xfrm>
              <a:off x="0" y="9525"/>
              <a:ext cx="18816098" cy="1331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63"/>
                </a:lnSpc>
              </a:pPr>
              <a:r>
                <a:rPr lang="en-US" sz="6630">
                  <a:solidFill>
                    <a:srgbClr val="3C3838"/>
                  </a:solidFill>
                  <a:latin typeface="Arial Italics"/>
                </a:rPr>
                <a:t>Pharmacists play an important role in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317625"/>
              <a:ext cx="18816098" cy="1331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63"/>
                </a:lnSpc>
              </a:pPr>
              <a:r>
                <a:rPr lang="en-US" sz="6630">
                  <a:solidFill>
                    <a:srgbClr val="E77724"/>
                  </a:solidFill>
                  <a:latin typeface="Arial Bold"/>
                </a:rPr>
                <a:t>helping people get the best results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2603545"/>
              <a:ext cx="18816098" cy="1331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63"/>
                </a:lnSpc>
              </a:pPr>
              <a:r>
                <a:rPr lang="en-US" sz="6630">
                  <a:solidFill>
                    <a:srgbClr val="3C3838"/>
                  </a:solidFill>
                  <a:latin typeface="Arial Italics"/>
                </a:rPr>
                <a:t>from their medications.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12" y="-105284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07071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635917" y="2390356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118233" y="2602252"/>
            <a:ext cx="8676532" cy="5866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Collect information about a patient’s health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, social history, and medications including prescriptions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Assess a patient’s health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, medications, risk factors, health literacy, and access to medications and other care. 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Develop a medication treatment plan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 in collaboration with other health care professionals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Administer immunizations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Provide wellness services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, such as smoking cessation and blood pressure monitoring. 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Counsel and educate patients</a:t>
            </a:r>
          </a:p>
        </p:txBody>
      </p:sp>
      <p:sp>
        <p:nvSpPr>
          <p:cNvPr id="33" name="Freeform 33"/>
          <p:cNvSpPr/>
          <p:nvPr/>
        </p:nvSpPr>
        <p:spPr>
          <a:xfrm>
            <a:off x="12053202" y="3508518"/>
            <a:ext cx="3662461" cy="5279223"/>
          </a:xfrm>
          <a:custGeom>
            <a:avLst/>
            <a:gdLst/>
            <a:ahLst/>
            <a:cxnLst/>
            <a:rect l="l" t="t" r="r" b="b"/>
            <a:pathLst>
              <a:path w="3662461" h="5279223">
                <a:moveTo>
                  <a:pt x="0" y="0"/>
                </a:moveTo>
                <a:lnTo>
                  <a:pt x="3662461" y="0"/>
                </a:lnTo>
                <a:lnTo>
                  <a:pt x="3662461" y="5279223"/>
                </a:lnTo>
                <a:lnTo>
                  <a:pt x="0" y="5279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26978" y="711098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Patient Care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12" y="-105284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03600" y="-7176911"/>
            <a:ext cx="13368801" cy="10865189"/>
          </a:xfrm>
          <a:custGeom>
            <a:avLst/>
            <a:gdLst/>
            <a:ahLst/>
            <a:cxnLst/>
            <a:rect l="l" t="t" r="r" b="b"/>
            <a:pathLst>
              <a:path w="13368801" h="10865189">
                <a:moveTo>
                  <a:pt x="0" y="0"/>
                </a:moveTo>
                <a:lnTo>
                  <a:pt x="13368800" y="0"/>
                </a:lnTo>
                <a:lnTo>
                  <a:pt x="13368800" y="10865188"/>
                </a:lnTo>
                <a:lnTo>
                  <a:pt x="0" y="1086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6978" y="22499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9" name="Freeform 19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2" name="Freeform 22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5" name="Freeform 25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240961" y="2674181"/>
            <a:ext cx="13698413" cy="6564182"/>
            <a:chOff x="0" y="0"/>
            <a:chExt cx="3607812" cy="172883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flipH="1">
            <a:off x="10086375" y="3888017"/>
            <a:ext cx="5084725" cy="5002098"/>
          </a:xfrm>
          <a:custGeom>
            <a:avLst/>
            <a:gdLst/>
            <a:ahLst/>
            <a:cxnLst/>
            <a:rect l="l" t="t" r="r" b="b"/>
            <a:pathLst>
              <a:path w="5084725" h="5002098">
                <a:moveTo>
                  <a:pt x="5084724" y="0"/>
                </a:moveTo>
                <a:lnTo>
                  <a:pt x="0" y="0"/>
                </a:lnTo>
                <a:lnTo>
                  <a:pt x="0" y="5002098"/>
                </a:lnTo>
                <a:lnTo>
                  <a:pt x="5084724" y="5002098"/>
                </a:lnTo>
                <a:lnTo>
                  <a:pt x="508472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26978" y="416210"/>
            <a:ext cx="8858145" cy="183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7"/>
              </a:lnSpc>
            </a:pPr>
            <a:r>
              <a:rPr lang="en-US" sz="6634">
                <a:solidFill>
                  <a:srgbClr val="3C3838"/>
                </a:solidFill>
                <a:latin typeface="Arial"/>
              </a:rPr>
              <a:t>Medication Expertise and Population Health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118233" y="3145753"/>
            <a:ext cx="6706660" cy="538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Pharmacokinetics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: What the body does to a drug.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Pharmacodynamics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: How drugs affect the body.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Pharmacogenomics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: How genes affect a person’s response to medications.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Antibiotic stewardship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: Promote the appropriate use of antibiotics to stop the spread of a disease in a patient or population.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20" b="-252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12" y="-211812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534880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5"/>
                </a:lnTo>
                <a:lnTo>
                  <a:pt x="0" y="399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83460" y="2526400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632666" y="5253029"/>
            <a:ext cx="6530182" cy="3828319"/>
          </a:xfrm>
          <a:custGeom>
            <a:avLst/>
            <a:gdLst/>
            <a:ahLst/>
            <a:cxnLst/>
            <a:rect l="l" t="t" r="r" b="b"/>
            <a:pathLst>
              <a:path w="6530182" h="3828319">
                <a:moveTo>
                  <a:pt x="0" y="0"/>
                </a:moveTo>
                <a:lnTo>
                  <a:pt x="6530183" y="0"/>
                </a:lnTo>
                <a:lnTo>
                  <a:pt x="6530183" y="3828320"/>
                </a:lnTo>
                <a:lnTo>
                  <a:pt x="0" y="382832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3226192" y="3065735"/>
            <a:ext cx="7655117" cy="538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Develop and maintain pharmacy procedures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, protocols, inventories, and disaster response plans to ensure patients have access to the right medications at the right time. 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636468"/>
                </a:solidFill>
                <a:latin typeface="Arial"/>
              </a:rPr>
              <a:t>Identify the </a:t>
            </a:r>
            <a:r>
              <a:rPr lang="en-US" sz="2799">
                <a:solidFill>
                  <a:srgbClr val="E77724"/>
                </a:solidFill>
                <a:latin typeface="Arial Bold"/>
              </a:rPr>
              <a:t>most affordable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 medication options 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E77724"/>
                </a:solidFill>
                <a:latin typeface="Arial Bold"/>
              </a:rPr>
              <a:t>Teach and supervise 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student pharmacists and pharmacy residents to enhance their knowledge, skills, and understanding of the profession.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26978" y="538908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Pharmacy Management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4496" y="-43133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94794" y="2525673"/>
            <a:ext cx="13698413" cy="6564182"/>
            <a:chOff x="0" y="0"/>
            <a:chExt cx="3607812" cy="17288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07812" cy="1728838"/>
            </a:xfrm>
            <a:custGeom>
              <a:avLst/>
              <a:gdLst/>
              <a:ahLst/>
              <a:cxnLst/>
              <a:rect l="l" t="t" r="r" b="b"/>
              <a:pathLst>
                <a:path w="3607812" h="1728838">
                  <a:moveTo>
                    <a:pt x="28824" y="0"/>
                  </a:moveTo>
                  <a:lnTo>
                    <a:pt x="3578989" y="0"/>
                  </a:lnTo>
                  <a:cubicBezTo>
                    <a:pt x="3594908" y="0"/>
                    <a:pt x="3607812" y="12905"/>
                    <a:pt x="3607812" y="28824"/>
                  </a:cubicBezTo>
                  <a:lnTo>
                    <a:pt x="3607812" y="1700014"/>
                  </a:lnTo>
                  <a:cubicBezTo>
                    <a:pt x="3607812" y="1707659"/>
                    <a:pt x="3604776" y="1714990"/>
                    <a:pt x="3599370" y="1720396"/>
                  </a:cubicBezTo>
                  <a:cubicBezTo>
                    <a:pt x="3593965" y="1725801"/>
                    <a:pt x="3586633" y="1728838"/>
                    <a:pt x="3578989" y="1728838"/>
                  </a:cubicBezTo>
                  <a:lnTo>
                    <a:pt x="28824" y="1728838"/>
                  </a:lnTo>
                  <a:cubicBezTo>
                    <a:pt x="21179" y="1728838"/>
                    <a:pt x="13848" y="1725801"/>
                    <a:pt x="8442" y="1720396"/>
                  </a:cubicBezTo>
                  <a:cubicBezTo>
                    <a:pt x="3037" y="1714990"/>
                    <a:pt x="0" y="1707659"/>
                    <a:pt x="0" y="1700014"/>
                  </a:cubicBezTo>
                  <a:lnTo>
                    <a:pt x="0" y="28824"/>
                  </a:lnTo>
                  <a:cubicBezTo>
                    <a:pt x="0" y="21179"/>
                    <a:pt x="3037" y="13848"/>
                    <a:pt x="8442" y="8442"/>
                  </a:cubicBezTo>
                  <a:cubicBezTo>
                    <a:pt x="13848" y="3037"/>
                    <a:pt x="21179" y="0"/>
                    <a:pt x="28824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7867137" y="4636321"/>
            <a:ext cx="7661353" cy="4318217"/>
          </a:xfrm>
          <a:custGeom>
            <a:avLst/>
            <a:gdLst/>
            <a:ahLst/>
            <a:cxnLst/>
            <a:rect l="l" t="t" r="r" b="b"/>
            <a:pathLst>
              <a:path w="7661353" h="4318217">
                <a:moveTo>
                  <a:pt x="0" y="0"/>
                </a:moveTo>
                <a:lnTo>
                  <a:pt x="7661353" y="0"/>
                </a:lnTo>
                <a:lnTo>
                  <a:pt x="7661353" y="4318217"/>
                </a:lnTo>
                <a:lnTo>
                  <a:pt x="0" y="43182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Pharmaceutical Scientists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72337" y="3058741"/>
            <a:ext cx="13447785" cy="4894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636468"/>
                </a:solidFill>
                <a:latin typeface="Arial"/>
              </a:rPr>
              <a:t>Work in </a:t>
            </a:r>
            <a:r>
              <a:rPr lang="en-US" sz="2799">
                <a:solidFill>
                  <a:srgbClr val="E77724"/>
                </a:solidFill>
                <a:latin typeface="Arial Bold"/>
              </a:rPr>
              <a:t>labs or offices to develop new medicines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 or improve the way medicines are delivered. </a:t>
            </a:r>
          </a:p>
          <a:p>
            <a:pPr marL="604519" lvl="1" indent="-302260">
              <a:lnSpc>
                <a:spcPts val="3891"/>
              </a:lnSpc>
              <a:buFont typeface="Arial"/>
              <a:buChar char="•"/>
            </a:pPr>
            <a:r>
              <a:rPr lang="en-US" sz="2799">
                <a:solidFill>
                  <a:srgbClr val="636468"/>
                </a:solidFill>
                <a:latin typeface="Arial"/>
              </a:rPr>
              <a:t>They may focus on one or more </a:t>
            </a:r>
            <a:r>
              <a:rPr lang="en-US" sz="2799">
                <a:solidFill>
                  <a:srgbClr val="636468"/>
                </a:solidFill>
                <a:latin typeface="Arial"/>
                <a:hlinkClick r:id="rId20" tooltip="https://www.pharmgrad.org/pharmaceutical-graduate-education/areas-of-study"/>
              </a:rPr>
              <a:t>areas of research</a:t>
            </a:r>
            <a:r>
              <a:rPr lang="en-US" sz="2799">
                <a:solidFill>
                  <a:srgbClr val="636468"/>
                </a:solidFill>
                <a:latin typeface="Arial"/>
              </a:rPr>
              <a:t>, such as: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Biotechnology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Drug manufacturing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Health outcomes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Medical technology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Pharmacology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Cosmetic sciences</a:t>
            </a:r>
          </a:p>
          <a:p>
            <a:pPr marL="1209039" lvl="2" indent="-403013">
              <a:lnSpc>
                <a:spcPts val="3891"/>
              </a:lnSpc>
              <a:buFont typeface="Arial"/>
              <a:buChar char="⚬"/>
            </a:pPr>
            <a:r>
              <a:rPr lang="en-US" sz="2799">
                <a:solidFill>
                  <a:srgbClr val="636468"/>
                </a:solidFill>
                <a:latin typeface="Arial"/>
              </a:rPr>
              <a:t>And more!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327" y="-112579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03600" y="-7176911"/>
            <a:ext cx="13368801" cy="10865189"/>
          </a:xfrm>
          <a:custGeom>
            <a:avLst/>
            <a:gdLst/>
            <a:ahLst/>
            <a:cxnLst/>
            <a:rect l="l" t="t" r="r" b="b"/>
            <a:pathLst>
              <a:path w="13368801" h="10865189">
                <a:moveTo>
                  <a:pt x="0" y="0"/>
                </a:moveTo>
                <a:lnTo>
                  <a:pt x="13368800" y="0"/>
                </a:lnTo>
                <a:lnTo>
                  <a:pt x="13368800" y="10865188"/>
                </a:lnTo>
                <a:lnTo>
                  <a:pt x="0" y="1086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6978" y="1802768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5"/>
                </a:lnTo>
                <a:lnTo>
                  <a:pt x="0" y="399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9" name="Freeform 19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2" name="Freeform 22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5" name="Freeform 25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23327" y="2525673"/>
            <a:ext cx="7075077" cy="6564182"/>
            <a:chOff x="0" y="0"/>
            <a:chExt cx="1863395" cy="172883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63395" cy="1728838"/>
            </a:xfrm>
            <a:custGeom>
              <a:avLst/>
              <a:gdLst/>
              <a:ahLst/>
              <a:cxnLst/>
              <a:rect l="l" t="t" r="r" b="b"/>
              <a:pathLst>
                <a:path w="1863395" h="1728838">
                  <a:moveTo>
                    <a:pt x="55807" y="0"/>
                  </a:moveTo>
                  <a:lnTo>
                    <a:pt x="1807588" y="0"/>
                  </a:lnTo>
                  <a:cubicBezTo>
                    <a:pt x="1838409" y="0"/>
                    <a:pt x="1863395" y="24986"/>
                    <a:pt x="1863395" y="55807"/>
                  </a:cubicBezTo>
                  <a:lnTo>
                    <a:pt x="1863395" y="1673031"/>
                  </a:lnTo>
                  <a:cubicBezTo>
                    <a:pt x="1863395" y="1703853"/>
                    <a:pt x="1838409" y="1728838"/>
                    <a:pt x="1807588" y="1728838"/>
                  </a:cubicBezTo>
                  <a:lnTo>
                    <a:pt x="55807" y="1728838"/>
                  </a:lnTo>
                  <a:cubicBezTo>
                    <a:pt x="24986" y="1728838"/>
                    <a:pt x="0" y="1703853"/>
                    <a:pt x="0" y="1673031"/>
                  </a:cubicBezTo>
                  <a:lnTo>
                    <a:pt x="0" y="55807"/>
                  </a:lnTo>
                  <a:cubicBezTo>
                    <a:pt x="0" y="24986"/>
                    <a:pt x="24986" y="0"/>
                    <a:pt x="55807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5652711" y="2973789"/>
            <a:ext cx="2399908" cy="4694196"/>
          </a:xfrm>
          <a:custGeom>
            <a:avLst/>
            <a:gdLst/>
            <a:ahLst/>
            <a:cxnLst/>
            <a:rect l="l" t="t" r="r" b="b"/>
            <a:pathLst>
              <a:path w="2399908" h="4694196">
                <a:moveTo>
                  <a:pt x="0" y="0"/>
                </a:moveTo>
                <a:lnTo>
                  <a:pt x="2399908" y="0"/>
                </a:lnTo>
                <a:lnTo>
                  <a:pt x="2399908" y="4694196"/>
                </a:lnTo>
                <a:lnTo>
                  <a:pt x="0" y="46941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720665" y="3470034"/>
            <a:ext cx="4877027" cy="229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43"/>
              </a:lnSpc>
            </a:pPr>
            <a:r>
              <a:rPr lang="en-US" sz="8327">
                <a:solidFill>
                  <a:srgbClr val="C03493"/>
                </a:solidFill>
                <a:latin typeface="Arial Bold"/>
              </a:rPr>
              <a:t>Ranked in the top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0665" y="5424854"/>
            <a:ext cx="6020027" cy="333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43"/>
              </a:lnSpc>
            </a:pPr>
            <a:r>
              <a:rPr lang="en-US" sz="8327">
                <a:solidFill>
                  <a:srgbClr val="E77724"/>
                </a:solidFill>
                <a:latin typeface="Arial Bold Italics"/>
              </a:rPr>
              <a:t>most trusted professions</a:t>
            </a:r>
          </a:p>
        </p:txBody>
      </p:sp>
      <p:sp>
        <p:nvSpPr>
          <p:cNvPr id="36" name="Freeform 36"/>
          <p:cNvSpPr/>
          <p:nvPr/>
        </p:nvSpPr>
        <p:spPr>
          <a:xfrm>
            <a:off x="5652711" y="2853912"/>
            <a:ext cx="2335595" cy="4568402"/>
          </a:xfrm>
          <a:custGeom>
            <a:avLst/>
            <a:gdLst/>
            <a:ahLst/>
            <a:cxnLst/>
            <a:rect l="l" t="t" r="r" b="b"/>
            <a:pathLst>
              <a:path w="2335595" h="4568402">
                <a:moveTo>
                  <a:pt x="0" y="0"/>
                </a:moveTo>
                <a:lnTo>
                  <a:pt x="2335596" y="0"/>
                </a:lnTo>
                <a:lnTo>
                  <a:pt x="2335596" y="4568402"/>
                </a:lnTo>
                <a:lnTo>
                  <a:pt x="0" y="45684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9658713" y="2528029"/>
            <a:ext cx="7075077" cy="6564182"/>
            <a:chOff x="0" y="0"/>
            <a:chExt cx="1863395" cy="172883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63395" cy="1728838"/>
            </a:xfrm>
            <a:custGeom>
              <a:avLst/>
              <a:gdLst/>
              <a:ahLst/>
              <a:cxnLst/>
              <a:rect l="l" t="t" r="r" b="b"/>
              <a:pathLst>
                <a:path w="1863395" h="1728838">
                  <a:moveTo>
                    <a:pt x="55807" y="0"/>
                  </a:moveTo>
                  <a:lnTo>
                    <a:pt x="1807588" y="0"/>
                  </a:lnTo>
                  <a:cubicBezTo>
                    <a:pt x="1838409" y="0"/>
                    <a:pt x="1863395" y="24986"/>
                    <a:pt x="1863395" y="55807"/>
                  </a:cubicBezTo>
                  <a:lnTo>
                    <a:pt x="1863395" y="1673031"/>
                  </a:lnTo>
                  <a:cubicBezTo>
                    <a:pt x="1863395" y="1703853"/>
                    <a:pt x="1838409" y="1728838"/>
                    <a:pt x="1807588" y="1728838"/>
                  </a:cubicBezTo>
                  <a:lnTo>
                    <a:pt x="55807" y="1728838"/>
                  </a:lnTo>
                  <a:cubicBezTo>
                    <a:pt x="24986" y="1728838"/>
                    <a:pt x="0" y="1703853"/>
                    <a:pt x="0" y="1673031"/>
                  </a:cubicBezTo>
                  <a:lnTo>
                    <a:pt x="0" y="55807"/>
                  </a:lnTo>
                  <a:cubicBezTo>
                    <a:pt x="0" y="24986"/>
                    <a:pt x="24986" y="0"/>
                    <a:pt x="55807" y="0"/>
                  </a:cubicBezTo>
                  <a:close/>
                </a:path>
              </a:pathLst>
            </a:custGeom>
            <a:solidFill>
              <a:srgbClr val="FEFEFE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620871" y="2717767"/>
            <a:ext cx="5150762" cy="6101606"/>
            <a:chOff x="0" y="0"/>
            <a:chExt cx="6867683" cy="8135474"/>
          </a:xfrm>
        </p:grpSpPr>
        <p:sp>
          <p:nvSpPr>
            <p:cNvPr id="41" name="Freeform 41"/>
            <p:cNvSpPr/>
            <p:nvPr/>
          </p:nvSpPr>
          <p:spPr>
            <a:xfrm>
              <a:off x="84075" y="0"/>
              <a:ext cx="1654581" cy="2406663"/>
            </a:xfrm>
            <a:custGeom>
              <a:avLst/>
              <a:gdLst/>
              <a:ahLst/>
              <a:cxnLst/>
              <a:rect l="l" t="t" r="r" b="b"/>
              <a:pathLst>
                <a:path w="1654581" h="2406663">
                  <a:moveTo>
                    <a:pt x="0" y="0"/>
                  </a:moveTo>
                  <a:lnTo>
                    <a:pt x="1654581" y="0"/>
                  </a:lnTo>
                  <a:lnTo>
                    <a:pt x="1654581" y="2406663"/>
                  </a:lnTo>
                  <a:lnTo>
                    <a:pt x="0" y="2406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0" y="0"/>
              <a:ext cx="1654581" cy="2406663"/>
            </a:xfrm>
            <a:custGeom>
              <a:avLst/>
              <a:gdLst/>
              <a:ahLst/>
              <a:cxnLst/>
              <a:rect l="l" t="t" r="r" b="b"/>
              <a:pathLst>
                <a:path w="1654581" h="2406663">
                  <a:moveTo>
                    <a:pt x="0" y="0"/>
                  </a:moveTo>
                  <a:lnTo>
                    <a:pt x="1654581" y="0"/>
                  </a:lnTo>
                  <a:lnTo>
                    <a:pt x="1654581" y="2406663"/>
                  </a:lnTo>
                  <a:lnTo>
                    <a:pt x="0" y="2406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3714440" y="864871"/>
              <a:ext cx="1380555" cy="1506558"/>
            </a:xfrm>
            <a:custGeom>
              <a:avLst/>
              <a:gdLst/>
              <a:ahLst/>
              <a:cxnLst/>
              <a:rect l="l" t="t" r="r" b="b"/>
              <a:pathLst>
                <a:path w="1380555" h="1506558">
                  <a:moveTo>
                    <a:pt x="0" y="0"/>
                  </a:moveTo>
                  <a:lnTo>
                    <a:pt x="1380555" y="0"/>
                  </a:lnTo>
                  <a:lnTo>
                    <a:pt x="1380555" y="1506558"/>
                  </a:lnTo>
                  <a:lnTo>
                    <a:pt x="0" y="1506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3658292" y="900005"/>
              <a:ext cx="1316163" cy="1436289"/>
            </a:xfrm>
            <a:custGeom>
              <a:avLst/>
              <a:gdLst/>
              <a:ahLst/>
              <a:cxnLst/>
              <a:rect l="l" t="t" r="r" b="b"/>
              <a:pathLst>
                <a:path w="1316163" h="1436289">
                  <a:moveTo>
                    <a:pt x="0" y="0"/>
                  </a:moveTo>
                  <a:lnTo>
                    <a:pt x="1316163" y="0"/>
                  </a:lnTo>
                  <a:lnTo>
                    <a:pt x="1316163" y="1436289"/>
                  </a:lnTo>
                  <a:lnTo>
                    <a:pt x="0" y="143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738656" y="0"/>
              <a:ext cx="1904272" cy="2406663"/>
            </a:xfrm>
            <a:custGeom>
              <a:avLst/>
              <a:gdLst/>
              <a:ahLst/>
              <a:cxnLst/>
              <a:rect l="l" t="t" r="r" b="b"/>
              <a:pathLst>
                <a:path w="1904272" h="2406663">
                  <a:moveTo>
                    <a:pt x="0" y="0"/>
                  </a:moveTo>
                  <a:lnTo>
                    <a:pt x="1904272" y="0"/>
                  </a:lnTo>
                  <a:lnTo>
                    <a:pt x="1904272" y="2406663"/>
                  </a:lnTo>
                  <a:lnTo>
                    <a:pt x="0" y="2406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682381" y="0"/>
              <a:ext cx="1876472" cy="2371528"/>
            </a:xfrm>
            <a:custGeom>
              <a:avLst/>
              <a:gdLst/>
              <a:ahLst/>
              <a:cxnLst/>
              <a:rect l="l" t="t" r="r" b="b"/>
              <a:pathLst>
                <a:path w="1876472" h="2371528">
                  <a:moveTo>
                    <a:pt x="0" y="0"/>
                  </a:moveTo>
                  <a:lnTo>
                    <a:pt x="1876472" y="0"/>
                  </a:lnTo>
                  <a:lnTo>
                    <a:pt x="1876472" y="2371528"/>
                  </a:lnTo>
                  <a:lnTo>
                    <a:pt x="0" y="2371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49254" y="4187064"/>
              <a:ext cx="2541503" cy="2541503"/>
            </a:xfrm>
            <a:custGeom>
              <a:avLst/>
              <a:gdLst/>
              <a:ahLst/>
              <a:cxnLst/>
              <a:rect l="l" t="t" r="r" b="b"/>
              <a:pathLst>
                <a:path w="2541503" h="2541503">
                  <a:moveTo>
                    <a:pt x="0" y="0"/>
                  </a:moveTo>
                  <a:lnTo>
                    <a:pt x="2541503" y="0"/>
                  </a:lnTo>
                  <a:lnTo>
                    <a:pt x="2541503" y="2541503"/>
                  </a:lnTo>
                  <a:lnTo>
                    <a:pt x="0" y="2541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49254" y="2444697"/>
              <a:ext cx="5377124" cy="1908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1"/>
                </a:lnSpc>
              </a:pPr>
              <a:r>
                <a:rPr lang="en-US" sz="5173">
                  <a:solidFill>
                    <a:srgbClr val="00BAB3"/>
                  </a:solidFill>
                  <a:latin typeface="Arial"/>
                </a:rPr>
                <a:t>of Americans live within a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3065254" y="4311016"/>
              <a:ext cx="3359214" cy="2284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04"/>
                </a:lnSpc>
              </a:pPr>
              <a:r>
                <a:rPr lang="en-US" sz="6166">
                  <a:solidFill>
                    <a:srgbClr val="E77724"/>
                  </a:solidFill>
                  <a:latin typeface="Arial Italics"/>
                </a:rPr>
                <a:t>mile radius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49254" y="6879037"/>
              <a:ext cx="6718429" cy="1256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04"/>
                </a:lnSpc>
              </a:pPr>
              <a:r>
                <a:rPr lang="en-US" sz="6166">
                  <a:solidFill>
                    <a:srgbClr val="00BAB3"/>
                  </a:solidFill>
                  <a:latin typeface="Arial"/>
                </a:rPr>
                <a:t>of a pharmacy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Most Trusted Profession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84012" y="8877860"/>
            <a:ext cx="2976021" cy="21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9"/>
              </a:lnSpc>
            </a:pPr>
            <a:r>
              <a:rPr lang="en-US" sz="1353">
                <a:solidFill>
                  <a:srgbClr val="636468"/>
                </a:solidFill>
                <a:latin typeface="Arial"/>
              </a:rPr>
              <a:t>2022 Gallup Honesty and Ethics poll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4496" y="-137775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83460" y="2525673"/>
            <a:ext cx="7367717" cy="6564182"/>
            <a:chOff x="0" y="0"/>
            <a:chExt cx="9823623" cy="8752243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7953611" cy="8752243"/>
              <a:chOff x="0" y="0"/>
              <a:chExt cx="1571084" cy="172883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571084" cy="1728838"/>
              </a:xfrm>
              <a:custGeom>
                <a:avLst/>
                <a:gdLst/>
                <a:ahLst/>
                <a:cxnLst/>
                <a:rect l="l" t="t" r="r" b="b"/>
                <a:pathLst>
                  <a:path w="1571084" h="1728838">
                    <a:moveTo>
                      <a:pt x="66190" y="0"/>
                    </a:moveTo>
                    <a:lnTo>
                      <a:pt x="1504893" y="0"/>
                    </a:lnTo>
                    <a:cubicBezTo>
                      <a:pt x="1541449" y="0"/>
                      <a:pt x="1571084" y="29634"/>
                      <a:pt x="1571084" y="66190"/>
                    </a:cubicBezTo>
                    <a:lnTo>
                      <a:pt x="1571084" y="1662648"/>
                    </a:lnTo>
                    <a:cubicBezTo>
                      <a:pt x="1571084" y="1699204"/>
                      <a:pt x="1541449" y="1728838"/>
                      <a:pt x="1504893" y="1728838"/>
                    </a:cubicBezTo>
                    <a:lnTo>
                      <a:pt x="66190" y="1728838"/>
                    </a:lnTo>
                    <a:cubicBezTo>
                      <a:pt x="29634" y="1728838"/>
                      <a:pt x="0" y="1699204"/>
                      <a:pt x="0" y="1662648"/>
                    </a:cubicBezTo>
                    <a:lnTo>
                      <a:pt x="0" y="66190"/>
                    </a:lnTo>
                    <a:cubicBezTo>
                      <a:pt x="0" y="29634"/>
                      <a:pt x="29634" y="0"/>
                      <a:pt x="66190" y="0"/>
                    </a:cubicBezTo>
                    <a:close/>
                  </a:path>
                </a:pathLst>
              </a:custGeom>
              <a:solidFill>
                <a:srgbClr val="FEFEFE">
                  <a:alpha val="6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629753" y="415932"/>
              <a:ext cx="5527859" cy="5486400"/>
            </a:xfrm>
            <a:custGeom>
              <a:avLst/>
              <a:gdLst/>
              <a:ahLst/>
              <a:cxnLst/>
              <a:rect l="l" t="t" r="r" b="b"/>
              <a:pathLst>
                <a:path w="5527859" h="5486400">
                  <a:moveTo>
                    <a:pt x="0" y="0"/>
                  </a:moveTo>
                  <a:lnTo>
                    <a:pt x="5527859" y="0"/>
                  </a:lnTo>
                  <a:lnTo>
                    <a:pt x="552785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97844" y="6036643"/>
              <a:ext cx="8625778" cy="271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75"/>
                </a:lnSpc>
              </a:pPr>
              <a:r>
                <a:rPr lang="en-US" sz="7348">
                  <a:solidFill>
                    <a:srgbClr val="636468"/>
                  </a:solidFill>
                  <a:latin typeface="Arial Bold"/>
                </a:rPr>
                <a:t>career pathways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629753" y="603683"/>
              <a:ext cx="5527859" cy="5486400"/>
            </a:xfrm>
            <a:custGeom>
              <a:avLst/>
              <a:gdLst/>
              <a:ahLst/>
              <a:cxnLst/>
              <a:rect l="l" t="t" r="r" b="b"/>
              <a:pathLst>
                <a:path w="5527859" h="5486400">
                  <a:moveTo>
                    <a:pt x="0" y="0"/>
                  </a:moveTo>
                  <a:lnTo>
                    <a:pt x="5527859" y="0"/>
                  </a:lnTo>
                  <a:lnTo>
                    <a:pt x="552785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6157612" y="2641204"/>
              <a:ext cx="1411357" cy="1411357"/>
            </a:xfrm>
            <a:custGeom>
              <a:avLst/>
              <a:gdLst/>
              <a:ahLst/>
              <a:cxnLst/>
              <a:rect l="l" t="t" r="r" b="b"/>
              <a:pathLst>
                <a:path w="1411357" h="1411357">
                  <a:moveTo>
                    <a:pt x="0" y="0"/>
                  </a:moveTo>
                  <a:lnTo>
                    <a:pt x="1411357" y="0"/>
                  </a:lnTo>
                  <a:lnTo>
                    <a:pt x="1411357" y="1411357"/>
                  </a:lnTo>
                  <a:lnTo>
                    <a:pt x="0" y="141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6157612" y="2702941"/>
              <a:ext cx="1349620" cy="1349620"/>
            </a:xfrm>
            <a:custGeom>
              <a:avLst/>
              <a:gdLst/>
              <a:ahLst/>
              <a:cxnLst/>
              <a:rect l="l" t="t" r="r" b="b"/>
              <a:pathLst>
                <a:path w="1349620" h="1349620">
                  <a:moveTo>
                    <a:pt x="0" y="0"/>
                  </a:moveTo>
                  <a:lnTo>
                    <a:pt x="1349620" y="0"/>
                  </a:lnTo>
                  <a:lnTo>
                    <a:pt x="1349620" y="1349620"/>
                  </a:lnTo>
                  <a:lnTo>
                    <a:pt x="0" y="1349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9155975" y="2525673"/>
            <a:ext cx="5243762" cy="6798750"/>
          </a:xfrm>
          <a:custGeom>
            <a:avLst/>
            <a:gdLst/>
            <a:ahLst/>
            <a:cxnLst/>
            <a:rect l="l" t="t" r="r" b="b"/>
            <a:pathLst>
              <a:path w="5243762" h="6798750">
                <a:moveTo>
                  <a:pt x="0" y="0"/>
                </a:moveTo>
                <a:lnTo>
                  <a:pt x="5243763" y="0"/>
                </a:lnTo>
                <a:lnTo>
                  <a:pt x="5243763" y="6798749"/>
                </a:lnTo>
                <a:lnTo>
                  <a:pt x="0" y="679874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14681547" y="3804925"/>
            <a:ext cx="2677150" cy="2677150"/>
            <a:chOff x="0" y="0"/>
            <a:chExt cx="3569534" cy="356953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569534" cy="3569534"/>
            </a:xfrm>
            <a:custGeom>
              <a:avLst/>
              <a:gdLst/>
              <a:ahLst/>
              <a:cxnLst/>
              <a:rect l="l" t="t" r="r" b="b"/>
              <a:pathLst>
                <a:path w="3569534" h="3569534">
                  <a:moveTo>
                    <a:pt x="0" y="0"/>
                  </a:moveTo>
                  <a:lnTo>
                    <a:pt x="3569534" y="0"/>
                  </a:lnTo>
                  <a:lnTo>
                    <a:pt x="3569534" y="3569534"/>
                  </a:lnTo>
                  <a:lnTo>
                    <a:pt x="0" y="3569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Freeform 41"/>
          <p:cNvSpPr/>
          <p:nvPr/>
        </p:nvSpPr>
        <p:spPr>
          <a:xfrm rot="1432471" flipV="1">
            <a:off x="13056661" y="2017477"/>
            <a:ext cx="3822917" cy="1079974"/>
          </a:xfrm>
          <a:custGeom>
            <a:avLst/>
            <a:gdLst/>
            <a:ahLst/>
            <a:cxnLst/>
            <a:rect l="l" t="t" r="r" b="b"/>
            <a:pathLst>
              <a:path w="3822917" h="1079974">
                <a:moveTo>
                  <a:pt x="0" y="1079974"/>
                </a:moveTo>
                <a:lnTo>
                  <a:pt x="3822917" y="1079974"/>
                </a:lnTo>
                <a:lnTo>
                  <a:pt x="3822917" y="0"/>
                </a:lnTo>
                <a:lnTo>
                  <a:pt x="0" y="0"/>
                </a:lnTo>
                <a:lnTo>
                  <a:pt x="0" y="1079974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A Variety of Settings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sp>
        <p:nvSpPr>
          <p:cNvPr id="44" name="TextBox 44"/>
          <p:cNvSpPr txBox="1"/>
          <p:nvPr/>
        </p:nvSpPr>
        <p:spPr>
          <a:xfrm rot="1248632">
            <a:off x="13794106" y="1590609"/>
            <a:ext cx="2743874" cy="825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rial"/>
              </a:rPr>
              <a:t>Download it here!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435" y="0"/>
            <a:ext cx="18309327" cy="10505651"/>
            <a:chOff x="0" y="0"/>
            <a:chExt cx="4822210" cy="2766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2210" cy="2766920"/>
            </a:xfrm>
            <a:custGeom>
              <a:avLst/>
              <a:gdLst/>
              <a:ahLst/>
              <a:cxnLst/>
              <a:rect l="l" t="t" r="r" b="b"/>
              <a:pathLst>
                <a:path w="4822210" h="2766920">
                  <a:moveTo>
                    <a:pt x="21565" y="0"/>
                  </a:moveTo>
                  <a:lnTo>
                    <a:pt x="4800645" y="0"/>
                  </a:lnTo>
                  <a:cubicBezTo>
                    <a:pt x="4806364" y="0"/>
                    <a:pt x="4811849" y="2272"/>
                    <a:pt x="4815893" y="6316"/>
                  </a:cubicBezTo>
                  <a:cubicBezTo>
                    <a:pt x="4819938" y="10360"/>
                    <a:pt x="4822210" y="15845"/>
                    <a:pt x="4822210" y="21565"/>
                  </a:cubicBezTo>
                  <a:lnTo>
                    <a:pt x="4822210" y="2745356"/>
                  </a:lnTo>
                  <a:cubicBezTo>
                    <a:pt x="4822210" y="2751075"/>
                    <a:pt x="4819938" y="2756560"/>
                    <a:pt x="4815893" y="2760604"/>
                  </a:cubicBezTo>
                  <a:cubicBezTo>
                    <a:pt x="4811849" y="2764648"/>
                    <a:pt x="4806364" y="2766920"/>
                    <a:pt x="4800645" y="2766920"/>
                  </a:cubicBezTo>
                  <a:lnTo>
                    <a:pt x="21565" y="2766920"/>
                  </a:lnTo>
                  <a:cubicBezTo>
                    <a:pt x="15845" y="2766920"/>
                    <a:pt x="10360" y="2764648"/>
                    <a:pt x="6316" y="2760604"/>
                  </a:cubicBezTo>
                  <a:cubicBezTo>
                    <a:pt x="2272" y="2756560"/>
                    <a:pt x="0" y="2751075"/>
                    <a:pt x="0" y="2745356"/>
                  </a:cubicBezTo>
                  <a:lnTo>
                    <a:pt x="0" y="21565"/>
                  </a:lnTo>
                  <a:cubicBezTo>
                    <a:pt x="0" y="15845"/>
                    <a:pt x="2272" y="10360"/>
                    <a:pt x="6316" y="6316"/>
                  </a:cubicBezTo>
                  <a:cubicBezTo>
                    <a:pt x="10360" y="2272"/>
                    <a:pt x="15845" y="0"/>
                    <a:pt x="21565" y="0"/>
                  </a:cubicBezTo>
                  <a:close/>
                </a:path>
              </a:pathLst>
            </a:custGeom>
            <a:solidFill>
              <a:srgbClr val="FEFEFE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6978" y="1792796"/>
            <a:ext cx="1856068" cy="399055"/>
          </a:xfrm>
          <a:custGeom>
            <a:avLst/>
            <a:gdLst/>
            <a:ahLst/>
            <a:cxnLst/>
            <a:rect l="l" t="t" r="r" b="b"/>
            <a:pathLst>
              <a:path w="1856068" h="399055">
                <a:moveTo>
                  <a:pt x="0" y="0"/>
                </a:moveTo>
                <a:lnTo>
                  <a:pt x="1856068" y="0"/>
                </a:lnTo>
                <a:lnTo>
                  <a:pt x="1856068" y="399054"/>
                </a:lnTo>
                <a:lnTo>
                  <a:pt x="0" y="39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9900" y="9415185"/>
            <a:ext cx="2061810" cy="871815"/>
          </a:xfrm>
          <a:custGeom>
            <a:avLst/>
            <a:gdLst/>
            <a:ahLst/>
            <a:cxnLst/>
            <a:rect l="l" t="t" r="r" b="b"/>
            <a:pathLst>
              <a:path w="2061810" h="871815">
                <a:moveTo>
                  <a:pt x="0" y="0"/>
                </a:moveTo>
                <a:lnTo>
                  <a:pt x="2061810" y="0"/>
                </a:lnTo>
                <a:lnTo>
                  <a:pt x="2061810" y="871815"/>
                </a:lnTo>
                <a:lnTo>
                  <a:pt x="0" y="871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83460" y="9629987"/>
            <a:ext cx="12745030" cy="659232"/>
            <a:chOff x="0" y="0"/>
            <a:chExt cx="3356716" cy="173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6716" cy="173625"/>
            </a:xfrm>
            <a:custGeom>
              <a:avLst/>
              <a:gdLst/>
              <a:ahLst/>
              <a:cxnLst/>
              <a:rect l="l" t="t" r="r" b="b"/>
              <a:pathLst>
                <a:path w="3356716" h="173625">
                  <a:moveTo>
                    <a:pt x="0" y="0"/>
                  </a:moveTo>
                  <a:lnTo>
                    <a:pt x="3356716" y="0"/>
                  </a:lnTo>
                  <a:lnTo>
                    <a:pt x="3356716" y="173625"/>
                  </a:lnTo>
                  <a:lnTo>
                    <a:pt x="0" y="173625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819068">
            <a:off x="2414314" y="9919568"/>
            <a:ext cx="1407839" cy="961597"/>
            <a:chOff x="0" y="0"/>
            <a:chExt cx="370789" cy="25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751745">
            <a:off x="14467180" y="9912274"/>
            <a:ext cx="1407839" cy="961597"/>
            <a:chOff x="0" y="0"/>
            <a:chExt cx="370789" cy="253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0789" cy="253260"/>
            </a:xfrm>
            <a:custGeom>
              <a:avLst/>
              <a:gdLst/>
              <a:ahLst/>
              <a:cxnLst/>
              <a:rect l="l" t="t" r="r" b="b"/>
              <a:pathLst>
                <a:path w="370789" h="253260">
                  <a:moveTo>
                    <a:pt x="0" y="0"/>
                  </a:moveTo>
                  <a:lnTo>
                    <a:pt x="370789" y="0"/>
                  </a:lnTo>
                  <a:lnTo>
                    <a:pt x="370789" y="253260"/>
                  </a:lnTo>
                  <a:lnTo>
                    <a:pt x="0" y="253260"/>
                  </a:ln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26536" y="9089855"/>
            <a:ext cx="1089127" cy="869749"/>
            <a:chOff x="0" y="0"/>
            <a:chExt cx="1452170" cy="1159665"/>
          </a:xfrm>
        </p:grpSpPr>
        <p:sp>
          <p:nvSpPr>
            <p:cNvPr id="18" name="Freeform 18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8721386">
            <a:off x="2418541" y="9187004"/>
            <a:ext cx="1089127" cy="869749"/>
            <a:chOff x="0" y="0"/>
            <a:chExt cx="1452170" cy="1159665"/>
          </a:xfrm>
        </p:grpSpPr>
        <p:sp>
          <p:nvSpPr>
            <p:cNvPr id="21" name="Freeform 21"/>
            <p:cNvSpPr/>
            <p:nvPr/>
          </p:nvSpPr>
          <p:spPr>
            <a:xfrm rot="-1753393">
              <a:off x="153779" y="153779"/>
              <a:ext cx="852107" cy="852107"/>
            </a:xfrm>
            <a:custGeom>
              <a:avLst/>
              <a:gdLst/>
              <a:ahLst/>
              <a:cxnLst/>
              <a:rect l="l" t="t" r="r" b="b"/>
              <a:pathLst>
                <a:path w="852107" h="852107">
                  <a:moveTo>
                    <a:pt x="0" y="0"/>
                  </a:moveTo>
                  <a:lnTo>
                    <a:pt x="852107" y="0"/>
                  </a:lnTo>
                  <a:lnTo>
                    <a:pt x="852107" y="852107"/>
                  </a:lnTo>
                  <a:lnTo>
                    <a:pt x="0" y="85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753393">
              <a:off x="944998" y="580181"/>
              <a:ext cx="429636" cy="429636"/>
            </a:xfrm>
            <a:custGeom>
              <a:avLst/>
              <a:gdLst/>
              <a:ahLst/>
              <a:cxnLst/>
              <a:rect l="l" t="t" r="r" b="b"/>
              <a:pathLst>
                <a:path w="429636" h="429636">
                  <a:moveTo>
                    <a:pt x="0" y="0"/>
                  </a:moveTo>
                  <a:lnTo>
                    <a:pt x="429636" y="0"/>
                  </a:lnTo>
                  <a:lnTo>
                    <a:pt x="429636" y="429636"/>
                  </a:lnTo>
                  <a:lnTo>
                    <a:pt x="0" y="4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20123" y="9324422"/>
            <a:ext cx="2184790" cy="865006"/>
            <a:chOff x="0" y="0"/>
            <a:chExt cx="2913053" cy="1153341"/>
          </a:xfrm>
        </p:grpSpPr>
        <p:sp>
          <p:nvSpPr>
            <p:cNvPr id="24" name="Freeform 24"/>
            <p:cNvSpPr/>
            <p:nvPr/>
          </p:nvSpPr>
          <p:spPr>
            <a:xfrm>
              <a:off x="753835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5" y="0"/>
                  </a:lnTo>
                  <a:lnTo>
                    <a:pt x="613445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819"/>
              <a:ext cx="685849" cy="475808"/>
            </a:xfrm>
            <a:custGeom>
              <a:avLst/>
              <a:gdLst/>
              <a:ahLst/>
              <a:cxnLst/>
              <a:rect l="l" t="t" r="r" b="b"/>
              <a:pathLst>
                <a:path w="685849" h="475808">
                  <a:moveTo>
                    <a:pt x="0" y="0"/>
                  </a:moveTo>
                  <a:lnTo>
                    <a:pt x="685849" y="0"/>
                  </a:lnTo>
                  <a:lnTo>
                    <a:pt x="685849" y="475808"/>
                  </a:lnTo>
                  <a:lnTo>
                    <a:pt x="0" y="475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5266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16697" y="0"/>
              <a:ext cx="613446" cy="613446"/>
            </a:xfrm>
            <a:custGeom>
              <a:avLst/>
              <a:gdLst/>
              <a:ahLst/>
              <a:cxnLst/>
              <a:rect l="l" t="t" r="r" b="b"/>
              <a:pathLst>
                <a:path w="613446" h="613446">
                  <a:moveTo>
                    <a:pt x="0" y="0"/>
                  </a:moveTo>
                  <a:lnTo>
                    <a:pt x="613446" y="0"/>
                  </a:lnTo>
                  <a:lnTo>
                    <a:pt x="613446" y="613446"/>
                  </a:lnTo>
                  <a:lnTo>
                    <a:pt x="0" y="61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3446"/>
              <a:ext cx="2913053" cy="539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5"/>
                </a:lnSpc>
              </a:pPr>
              <a:r>
                <a:rPr lang="en-US" sz="2682">
                  <a:solidFill>
                    <a:srgbClr val="00BAB3"/>
                  </a:solidFill>
                  <a:latin typeface="Arial"/>
                </a:rPr>
                <a:t>@Pharm4Me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26978" y="796823"/>
            <a:ext cx="12853544" cy="99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3"/>
              </a:lnSpc>
            </a:pPr>
            <a:r>
              <a:rPr lang="en-US" sz="6630">
                <a:solidFill>
                  <a:srgbClr val="3C3838"/>
                </a:solidFill>
                <a:latin typeface="Arial"/>
              </a:rPr>
              <a:t>Potential Pharmacy Careers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25905" y="9756925"/>
            <a:ext cx="3128526" cy="40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1"/>
              </a:lnSpc>
            </a:pPr>
            <a:r>
              <a:rPr lang="en-US" sz="2698">
                <a:solidFill>
                  <a:srgbClr val="FFFFFF"/>
                </a:solidFill>
                <a:latin typeface="Arial"/>
              </a:rPr>
              <a:t>pharmacyforme.org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826432" y="3604097"/>
            <a:ext cx="3914057" cy="3539139"/>
            <a:chOff x="0" y="0"/>
            <a:chExt cx="5218742" cy="4718852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536155" y="0"/>
              <a:ext cx="4229492" cy="4291343"/>
              <a:chOff x="0" y="0"/>
              <a:chExt cx="2952750" cy="299593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5687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0" y="3626160"/>
              <a:ext cx="5218742" cy="1092692"/>
            </a:xfrm>
            <a:custGeom>
              <a:avLst/>
              <a:gdLst/>
              <a:ahLst/>
              <a:cxnLst/>
              <a:rect l="l" t="t" r="r" b="b"/>
              <a:pathLst>
                <a:path w="5218742" h="1092692">
                  <a:moveTo>
                    <a:pt x="0" y="0"/>
                  </a:moveTo>
                  <a:lnTo>
                    <a:pt x="5218742" y="0"/>
                  </a:lnTo>
                  <a:lnTo>
                    <a:pt x="5218742" y="1092692"/>
                  </a:lnTo>
                  <a:lnTo>
                    <a:pt x="0" y="109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72608" y="3786441"/>
              <a:ext cx="3156585" cy="73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3"/>
                </a:lnSpc>
              </a:pPr>
              <a:r>
                <a:rPr lang="en-US" sz="1738">
                  <a:solidFill>
                    <a:srgbClr val="FEFEFE"/>
                  </a:solidFill>
                  <a:latin typeface="Arial"/>
                </a:rPr>
                <a:t>Dr. Craig, PharmD</a:t>
              </a:r>
            </a:p>
            <a:p>
              <a:pPr algn="ctr">
                <a:lnSpc>
                  <a:spcPts val="2033"/>
                </a:lnSpc>
              </a:pPr>
              <a:r>
                <a:rPr lang="en-US" sz="1738">
                  <a:solidFill>
                    <a:srgbClr val="FDC71C"/>
                  </a:solidFill>
                  <a:latin typeface="Arial Bold"/>
                </a:rPr>
                <a:t>Nuclear Pharmacist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566466" y="1918708"/>
            <a:ext cx="3914057" cy="3539139"/>
            <a:chOff x="0" y="0"/>
            <a:chExt cx="5218742" cy="4718852"/>
          </a:xfrm>
        </p:grpSpPr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536155" y="0"/>
              <a:ext cx="4229492" cy="4291343"/>
              <a:chOff x="0" y="0"/>
              <a:chExt cx="2952750" cy="299593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49585" r="-728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0" y="3626160"/>
              <a:ext cx="5218742" cy="1092692"/>
            </a:xfrm>
            <a:custGeom>
              <a:avLst/>
              <a:gdLst/>
              <a:ahLst/>
              <a:cxnLst/>
              <a:rect l="l" t="t" r="r" b="b"/>
              <a:pathLst>
                <a:path w="5218742" h="1092692">
                  <a:moveTo>
                    <a:pt x="0" y="0"/>
                  </a:moveTo>
                  <a:lnTo>
                    <a:pt x="5218742" y="0"/>
                  </a:lnTo>
                  <a:lnTo>
                    <a:pt x="5218742" y="1092692"/>
                  </a:lnTo>
                  <a:lnTo>
                    <a:pt x="0" y="109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13414" y="3787087"/>
              <a:ext cx="4874974" cy="732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5"/>
                </a:lnSpc>
              </a:pPr>
              <a:r>
                <a:rPr lang="en-US" sz="1739">
                  <a:solidFill>
                    <a:srgbClr val="FEFEFE"/>
                  </a:solidFill>
                  <a:latin typeface="Arial"/>
                </a:rPr>
                <a:t>Dr. Brown, PharmD</a:t>
              </a:r>
            </a:p>
            <a:p>
              <a:pPr algn="ctr">
                <a:lnSpc>
                  <a:spcPts val="2035"/>
                </a:lnSpc>
              </a:pPr>
              <a:r>
                <a:rPr lang="en-US" sz="1739">
                  <a:solidFill>
                    <a:srgbClr val="FDC71C"/>
                  </a:solidFill>
                  <a:latin typeface="Arial Bold"/>
                </a:rPr>
                <a:t> </a:t>
              </a:r>
              <a:r>
                <a:rPr lang="en-US" sz="1739">
                  <a:solidFill>
                    <a:srgbClr val="FDC71C"/>
                  </a:solidFill>
                  <a:latin typeface="Arial Bold"/>
                  <a:hlinkClick r:id="rId22" tooltip="https://www.janssen.com/emea/our-focus/infectious-diseases-vaccines"/>
                </a:rPr>
                <a:t> Infectious Diseases</a:t>
              </a:r>
              <a:r>
                <a:rPr lang="en-US" sz="1739">
                  <a:solidFill>
                    <a:srgbClr val="FDC71C"/>
                  </a:solidFill>
                  <a:latin typeface="Arial"/>
                </a:rPr>
                <a:t> </a:t>
              </a:r>
              <a:r>
                <a:rPr lang="en-US" sz="1739">
                  <a:solidFill>
                    <a:srgbClr val="FDC71C"/>
                  </a:solidFill>
                  <a:latin typeface="Arial Bold"/>
                </a:rPr>
                <a:t>Pharmacist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740488" y="1992323"/>
            <a:ext cx="3888912" cy="3516403"/>
            <a:chOff x="0" y="0"/>
            <a:chExt cx="5185216" cy="4688538"/>
          </a:xfrm>
        </p:grpSpPr>
        <p:grpSp>
          <p:nvGrpSpPr>
            <p:cNvPr id="42" name="Group 42"/>
            <p:cNvGrpSpPr>
              <a:grpSpLocks noChangeAspect="1"/>
            </p:cNvGrpSpPr>
            <p:nvPr/>
          </p:nvGrpSpPr>
          <p:grpSpPr>
            <a:xfrm>
              <a:off x="532710" y="0"/>
              <a:ext cx="4202321" cy="4263775"/>
              <a:chOff x="0" y="0"/>
              <a:chExt cx="2952750" cy="299593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r="-5687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0" y="3602865"/>
              <a:ext cx="5185216" cy="1085672"/>
            </a:xfrm>
            <a:custGeom>
              <a:avLst/>
              <a:gdLst/>
              <a:ahLst/>
              <a:cxnLst/>
              <a:rect l="l" t="t" r="r" b="b"/>
              <a:pathLst>
                <a:path w="5185216" h="1085672">
                  <a:moveTo>
                    <a:pt x="0" y="0"/>
                  </a:moveTo>
                  <a:lnTo>
                    <a:pt x="5185216" y="0"/>
                  </a:lnTo>
                  <a:lnTo>
                    <a:pt x="5185216" y="1085673"/>
                  </a:lnTo>
                  <a:lnTo>
                    <a:pt x="0" y="1085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41560" y="3725851"/>
              <a:ext cx="4502096" cy="732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5"/>
                </a:lnSpc>
              </a:pPr>
              <a:r>
                <a:rPr lang="en-US" sz="1739">
                  <a:solidFill>
                    <a:srgbClr val="FEFEFE"/>
                  </a:solidFill>
                  <a:latin typeface="Arial"/>
                </a:rPr>
                <a:t>Dr. Brown, PharmD</a:t>
              </a:r>
            </a:p>
            <a:p>
              <a:pPr algn="ctr">
                <a:lnSpc>
                  <a:spcPts val="2035"/>
                </a:lnSpc>
              </a:pPr>
              <a:r>
                <a:rPr lang="en-US" sz="1739">
                  <a:solidFill>
                    <a:srgbClr val="FDC71C"/>
                  </a:solidFill>
                  <a:latin typeface="Arial Bold"/>
                </a:rPr>
                <a:t>Community Pharmacist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579708" y="4196996"/>
            <a:ext cx="3897563" cy="3524226"/>
            <a:chOff x="0" y="0"/>
            <a:chExt cx="5196751" cy="4698967"/>
          </a:xfrm>
        </p:grpSpPr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533895" y="0"/>
              <a:ext cx="4211670" cy="4273260"/>
              <a:chOff x="0" y="0"/>
              <a:chExt cx="2952750" cy="299593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r="-5687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0" y="3610880"/>
              <a:ext cx="5196751" cy="1088087"/>
            </a:xfrm>
            <a:custGeom>
              <a:avLst/>
              <a:gdLst/>
              <a:ahLst/>
              <a:cxnLst/>
              <a:rect l="l" t="t" r="r" b="b"/>
              <a:pathLst>
                <a:path w="5196751" h="1088087">
                  <a:moveTo>
                    <a:pt x="0" y="0"/>
                  </a:moveTo>
                  <a:lnTo>
                    <a:pt x="5196751" y="0"/>
                  </a:lnTo>
                  <a:lnTo>
                    <a:pt x="5196751" y="1088087"/>
                  </a:lnTo>
                  <a:lnTo>
                    <a:pt x="0" y="108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44477" y="3830197"/>
              <a:ext cx="4790507" cy="630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6"/>
                </a:lnSpc>
              </a:pPr>
              <a:r>
                <a:rPr lang="en-US" sz="1535">
                  <a:solidFill>
                    <a:srgbClr val="FEFEFE"/>
                  </a:solidFill>
                  <a:latin typeface="Arial"/>
                </a:rPr>
                <a:t>Dr. Surowiec, Pharm D</a:t>
              </a:r>
            </a:p>
            <a:p>
              <a:pPr algn="ctr">
                <a:lnSpc>
                  <a:spcPts val="1796"/>
                </a:lnSpc>
              </a:pPr>
              <a:r>
                <a:rPr lang="en-US" sz="1535">
                  <a:solidFill>
                    <a:srgbClr val="FDC71C"/>
                  </a:solidFill>
                  <a:latin typeface="Arial Bold"/>
                </a:rPr>
                <a:t>Clinical Ambulatory Care Pharmacist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7215642" y="5808019"/>
            <a:ext cx="3888912" cy="3516403"/>
            <a:chOff x="0" y="0"/>
            <a:chExt cx="5185216" cy="4688538"/>
          </a:xfrm>
        </p:grpSpPr>
        <p:grpSp>
          <p:nvGrpSpPr>
            <p:cNvPr id="52" name="Group 52"/>
            <p:cNvGrpSpPr>
              <a:grpSpLocks noChangeAspect="1"/>
            </p:cNvGrpSpPr>
            <p:nvPr/>
          </p:nvGrpSpPr>
          <p:grpSpPr>
            <a:xfrm>
              <a:off x="532710" y="0"/>
              <a:ext cx="4202321" cy="4263775"/>
              <a:chOff x="0" y="0"/>
              <a:chExt cx="2952750" cy="299593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 r="-5687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0" y="3602865"/>
              <a:ext cx="5185216" cy="1085672"/>
            </a:xfrm>
            <a:custGeom>
              <a:avLst/>
              <a:gdLst/>
              <a:ahLst/>
              <a:cxnLst/>
              <a:rect l="l" t="t" r="r" b="b"/>
              <a:pathLst>
                <a:path w="5185216" h="1085672">
                  <a:moveTo>
                    <a:pt x="0" y="0"/>
                  </a:moveTo>
                  <a:lnTo>
                    <a:pt x="5185216" y="0"/>
                  </a:lnTo>
                  <a:lnTo>
                    <a:pt x="5185216" y="1085673"/>
                  </a:lnTo>
                  <a:lnTo>
                    <a:pt x="0" y="1085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341560" y="3725851"/>
              <a:ext cx="4502096" cy="732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5"/>
                </a:lnSpc>
              </a:pPr>
              <a:r>
                <a:rPr lang="en-US" sz="1739">
                  <a:solidFill>
                    <a:srgbClr val="FEFEFE"/>
                  </a:solidFill>
                  <a:latin typeface="Arial"/>
                </a:rPr>
                <a:t>Dr. Schneiderhan, PharmD</a:t>
              </a:r>
            </a:p>
            <a:p>
              <a:pPr algn="ctr">
                <a:lnSpc>
                  <a:spcPts val="2035"/>
                </a:lnSpc>
              </a:pPr>
              <a:r>
                <a:rPr lang="en-US" sz="1739">
                  <a:solidFill>
                    <a:srgbClr val="FDC71C"/>
                  </a:solidFill>
                  <a:latin typeface="Arial Bold"/>
                </a:rPr>
                <a:t>Psychiatric Pharmacist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1072</Words>
  <Application>Microsoft Office PowerPoint</Application>
  <PresentationFormat>Custom</PresentationFormat>
  <Paragraphs>152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Arial Italics</vt:lpstr>
      <vt:lpstr>Arial</vt:lpstr>
      <vt:lpstr>Arial Bold Italics</vt:lpstr>
      <vt:lpstr>Arial Bold</vt:lpstr>
      <vt:lpstr>Open Sans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Version Pharmacy Is Right For You</dc:title>
  <dc:creator>Danielle Stubbs</dc:creator>
  <cp:lastModifiedBy>Danielle Stubbs</cp:lastModifiedBy>
  <cp:revision>2</cp:revision>
  <dcterms:created xsi:type="dcterms:W3CDTF">2006-08-16T00:00:00Z</dcterms:created>
  <dcterms:modified xsi:type="dcterms:W3CDTF">2023-08-02T11:21:02Z</dcterms:modified>
  <dc:identifier>DAFhZ3ZxdnY</dc:identifier>
</cp:coreProperties>
</file>